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9"/>
  </p:notesMasterIdLst>
  <p:sldIdLst>
    <p:sldId id="263" r:id="rId2"/>
    <p:sldId id="388" r:id="rId3"/>
    <p:sldId id="389" r:id="rId4"/>
    <p:sldId id="394" r:id="rId5"/>
    <p:sldId id="401" r:id="rId6"/>
    <p:sldId id="402" r:id="rId7"/>
    <p:sldId id="403" r:id="rId8"/>
    <p:sldId id="390" r:id="rId9"/>
    <p:sldId id="395" r:id="rId10"/>
    <p:sldId id="396" r:id="rId11"/>
    <p:sldId id="393" r:id="rId12"/>
    <p:sldId id="398" r:id="rId13"/>
    <p:sldId id="391" r:id="rId14"/>
    <p:sldId id="400" r:id="rId15"/>
    <p:sldId id="392" r:id="rId16"/>
    <p:sldId id="397" r:id="rId17"/>
    <p:sldId id="349" r:id="rId1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560BB"/>
    <a:srgbClr val="9C5BCD"/>
    <a:srgbClr val="793CA4"/>
    <a:srgbClr val="6E419C"/>
    <a:srgbClr val="893BC3"/>
    <a:srgbClr val="57267C"/>
    <a:srgbClr val="7E37B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15" autoAdjust="0"/>
    <p:restoredTop sz="92512" autoAdjust="0"/>
  </p:normalViewPr>
  <p:slideViewPr>
    <p:cSldViewPr snapToGrid="0">
      <p:cViewPr varScale="1">
        <p:scale>
          <a:sx n="89" d="100"/>
          <a:sy n="89" d="100"/>
        </p:scale>
        <p:origin x="120" y="15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2017/12/15/Fri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86457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5336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710737-7C3D-4F1D-BB0B-B9AEB35AC49A}" type="datetimeFigureOut">
              <a:rPr lang="zh-CN" altLang="en-US" smtClean="0"/>
              <a:t>2017/12/15/Fri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B78910-0E01-4672-8E97-DD2A68005E5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710737-7C3D-4F1D-BB0B-B9AEB35AC49A}" type="datetimeFigureOut">
              <a:rPr lang="zh-CN" altLang="en-US" smtClean="0"/>
              <a:t>2017/12/15/Fri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B78910-0E01-4672-8E97-DD2A68005E5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710737-7C3D-4F1D-BB0B-B9AEB35AC49A}" type="datetimeFigureOut">
              <a:rPr lang="zh-CN" altLang="en-US" smtClean="0"/>
              <a:t>2017/12/15/Fri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B78910-0E01-4672-8E97-DD2A68005E5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710737-7C3D-4F1D-BB0B-B9AEB35AC49A}" type="datetimeFigureOut">
              <a:rPr lang="zh-CN" altLang="en-US" smtClean="0"/>
              <a:t>2017/12/15/Fri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B78910-0E01-4672-8E97-DD2A68005E5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710737-7C3D-4F1D-BB0B-B9AEB35AC49A}" type="datetimeFigureOut">
              <a:rPr lang="zh-CN" altLang="en-US" smtClean="0"/>
              <a:t>2017/12/15/Fri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B78910-0E01-4672-8E97-DD2A68005E5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710737-7C3D-4F1D-BB0B-B9AEB35AC49A}" type="datetimeFigureOut">
              <a:rPr lang="zh-CN" altLang="en-US" smtClean="0"/>
              <a:t>2017/12/15/Fri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B78910-0E01-4672-8E97-DD2A68005E5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710737-7C3D-4F1D-BB0B-B9AEB35AC49A}" type="datetimeFigureOut">
              <a:rPr lang="zh-CN" altLang="en-US" smtClean="0"/>
              <a:t>2017/12/15/Fri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B78910-0E01-4672-8E97-DD2A68005E5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710737-7C3D-4F1D-BB0B-B9AEB35AC49A}" type="datetimeFigureOut">
              <a:rPr lang="zh-CN" altLang="en-US" smtClean="0"/>
              <a:t>2017/12/15/Fri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B78910-0E01-4672-8E97-DD2A68005E5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710737-7C3D-4F1D-BB0B-B9AEB35AC49A}" type="datetimeFigureOut">
              <a:rPr lang="zh-CN" altLang="en-US" smtClean="0"/>
              <a:t>2017/12/15/Fri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B78910-0E01-4672-8E97-DD2A68005E5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710737-7C3D-4F1D-BB0B-B9AEB35AC49A}" type="datetimeFigureOut">
              <a:rPr lang="zh-CN" altLang="en-US" smtClean="0"/>
              <a:t>2017/12/15/Fri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B78910-0E01-4672-8E97-DD2A68005E5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710737-7C3D-4F1D-BB0B-B9AEB35AC49A}" type="datetimeFigureOut">
              <a:rPr lang="zh-CN" altLang="en-US" smtClean="0"/>
              <a:t>2017/12/15/Fri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B78910-0E01-4672-8E97-DD2A68005E5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710737-7C3D-4F1D-BB0B-B9AEB35AC49A}" type="datetimeFigureOut">
              <a:rPr lang="zh-CN" altLang="en-US" smtClean="0"/>
              <a:t>2017/12/15/Fri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B78910-0E01-4672-8E97-DD2A68005E5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11.png"/><Relationship Id="rId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197525" y="2367171"/>
            <a:ext cx="579695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网页游戏</a:t>
            </a:r>
            <a:endParaRPr lang="en-US" altLang="zh-CN" sz="4000" b="1" dirty="0" smtClean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4000" b="1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到</a:t>
            </a:r>
            <a:endParaRPr lang="en-US" altLang="zh-CN" sz="4000" b="1" dirty="0" smtClean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4000" b="1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弹弹堂大冒险</a:t>
            </a:r>
            <a:endParaRPr lang="zh-CN" altLang="en-US" sz="4000" b="1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1"/>
          <p:cNvSpPr txBox="1"/>
          <p:nvPr/>
        </p:nvSpPr>
        <p:spPr>
          <a:xfrm>
            <a:off x="6248400" y="4264797"/>
            <a:ext cx="57969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演讲人：侯梦伟</a:t>
            </a:r>
            <a:endParaRPr lang="en-US" altLang="zh-CN" sz="2000" b="1" dirty="0" smtClean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授权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高效能的秘诀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指令性授权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zh-CN" altLang="en-US" dirty="0" smtClean="0"/>
              <a:t>让做什么就做什么</a:t>
            </a:r>
            <a:endParaRPr lang="en-US" altLang="zh-CN" dirty="0" smtClean="0"/>
          </a:p>
          <a:p>
            <a:r>
              <a:rPr lang="zh-CN" altLang="en-US" dirty="0"/>
              <a:t>详细</a:t>
            </a:r>
            <a:r>
              <a:rPr lang="zh-CN" altLang="en-US" dirty="0" smtClean="0"/>
              <a:t>指导</a:t>
            </a: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r>
              <a:rPr lang="zh-CN" altLang="en-US" dirty="0">
                <a:solidFill>
                  <a:srgbClr val="FF0000"/>
                </a:solidFill>
              </a:rPr>
              <a:t>有多少个</a:t>
            </a:r>
            <a:r>
              <a:rPr lang="zh-CN" altLang="en-US" dirty="0" smtClean="0">
                <a:solidFill>
                  <a:srgbClr val="FF0000"/>
                </a:solidFill>
              </a:rPr>
              <a:t>你可以一直指导呢？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zh-CN" altLang="en-US" dirty="0" smtClean="0"/>
              <a:t>责任性授权</a:t>
            </a:r>
            <a:endParaRPr lang="zh-CN" altLang="en-US" dirty="0"/>
          </a:p>
        </p:txBody>
      </p:sp>
      <p:sp>
        <p:nvSpPr>
          <p:cNvPr id="8" name="内容占位符 7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zh-CN" altLang="en-US" dirty="0" smtClean="0"/>
              <a:t>预期成果          指导方针</a:t>
            </a:r>
            <a:endParaRPr lang="en-US" altLang="zh-CN" dirty="0" smtClean="0"/>
          </a:p>
          <a:p>
            <a:r>
              <a:rPr lang="zh-CN" altLang="en-US" dirty="0"/>
              <a:t>可用</a:t>
            </a:r>
            <a:r>
              <a:rPr lang="zh-CN" altLang="en-US" dirty="0" smtClean="0"/>
              <a:t>资源           任务考核</a:t>
            </a:r>
            <a:endParaRPr lang="en-US" altLang="zh-CN" dirty="0" smtClean="0"/>
          </a:p>
          <a:p>
            <a:r>
              <a:rPr lang="zh-CN" altLang="en-US" dirty="0"/>
              <a:t>奖惩</a:t>
            </a:r>
            <a:r>
              <a:rPr lang="zh-CN" altLang="en-US" dirty="0" smtClean="0"/>
              <a:t>制度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通过责任型授权，可将投入与支出的的杠杆有产出偏移，提高杠杆的作用。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15253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2"/>
          <p:cNvSpPr>
            <a:spLocks noChangeArrowheads="1"/>
          </p:cNvSpPr>
          <p:nvPr/>
        </p:nvSpPr>
        <p:spPr bwMode="auto">
          <a:xfrm>
            <a:off x="298765" y="869743"/>
            <a:ext cx="11669916" cy="5840361"/>
          </a:xfrm>
          <a:prstGeom prst="roundRect">
            <a:avLst>
              <a:gd name="adj" fmla="val 5699"/>
            </a:avLst>
          </a:prstGeom>
          <a:solidFill>
            <a:srgbClr val="6E419C"/>
          </a:solidFill>
          <a:ln w="12700" algn="ctr">
            <a:solidFill>
              <a:srgbClr val="893BC3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zh-CN" altLang="en-US" sz="2400" b="1" dirty="0">
                <a:solidFill>
                  <a:srgbClr val="FFFF00"/>
                </a:solidFill>
                <a:latin typeface="Times New Roman" pitchFamily="18" charset="0"/>
                <a:ea typeface="华文中宋" pitchFamily="2" charset="-122"/>
              </a:rPr>
              <a:t>基本原则</a:t>
            </a:r>
          </a:p>
          <a:p>
            <a:pPr eaLnBrk="1" hangingPunct="1">
              <a:lnSpc>
                <a:spcPct val="120000"/>
              </a:lnSpc>
            </a:pPr>
            <a:r>
              <a:rPr lang="zh-CN" altLang="en-US" b="1" dirty="0">
                <a:solidFill>
                  <a:schemeClr val="bg1"/>
                </a:solidFill>
                <a:latin typeface="Times New Roman" pitchFamily="18" charset="0"/>
                <a:ea typeface="华文中宋" pitchFamily="2" charset="-122"/>
              </a:rPr>
              <a:t>效能来自平衡发展的重要人际关系、角色与活动</a:t>
            </a:r>
          </a:p>
          <a:p>
            <a:pPr eaLnBrk="1" hangingPunct="1">
              <a:lnSpc>
                <a:spcPct val="120000"/>
              </a:lnSpc>
            </a:pPr>
            <a:r>
              <a:rPr lang="zh-CN" altLang="en-US" sz="2400" b="1" dirty="0">
                <a:solidFill>
                  <a:srgbClr val="FFFF00"/>
                </a:solidFill>
                <a:latin typeface="Times New Roman" pitchFamily="18" charset="0"/>
                <a:ea typeface="华文中宋" pitchFamily="2" charset="-122"/>
              </a:rPr>
              <a:t>主要思维</a:t>
            </a:r>
          </a:p>
          <a:p>
            <a:pPr eaLnBrk="1" hangingPunct="1">
              <a:lnSpc>
                <a:spcPct val="120000"/>
              </a:lnSpc>
              <a:buFontTx/>
              <a:buChar char="•"/>
            </a:pPr>
            <a:r>
              <a:rPr lang="zh-CN" altLang="en-US" b="1" dirty="0">
                <a:solidFill>
                  <a:schemeClr val="bg1"/>
                </a:solidFill>
                <a:latin typeface="华文中宋" pitchFamily="2" charset="-122"/>
                <a:ea typeface="华文中宋" pitchFamily="2" charset="-122"/>
              </a:rPr>
              <a:t>“</a:t>
            </a:r>
            <a:r>
              <a:rPr lang="zh-CN" altLang="en-US" b="1" dirty="0">
                <a:solidFill>
                  <a:schemeClr val="bg1"/>
                </a:solidFill>
                <a:latin typeface="Times New Roman" pitchFamily="18" charset="0"/>
                <a:ea typeface="华文中宋" pitchFamily="2" charset="-122"/>
              </a:rPr>
              <a:t>要事绝不应为小事所牵绊</a:t>
            </a:r>
            <a:r>
              <a:rPr lang="zh-CN" altLang="en-US" b="1" dirty="0" smtClean="0">
                <a:solidFill>
                  <a:schemeClr val="bg1"/>
                </a:solidFill>
                <a:latin typeface="华文中宋" pitchFamily="2" charset="-122"/>
                <a:ea typeface="华文中宋" pitchFamily="2" charset="-122"/>
              </a:rPr>
              <a:t>”</a:t>
            </a:r>
            <a:r>
              <a:rPr lang="en-US" altLang="zh-CN" b="1" dirty="0">
                <a:solidFill>
                  <a:schemeClr val="bg1"/>
                </a:solidFill>
                <a:latin typeface="华文中宋" pitchFamily="2" charset="-122"/>
                <a:ea typeface="华文中宋" pitchFamily="2" charset="-122"/>
              </a:rPr>
              <a:t>——</a:t>
            </a:r>
            <a:endParaRPr lang="zh-CN" altLang="en-US" b="1" dirty="0">
              <a:solidFill>
                <a:schemeClr val="bg1"/>
              </a:solidFill>
              <a:latin typeface="Times New Roman" pitchFamily="18" charset="0"/>
              <a:ea typeface="华文中宋" pitchFamily="2" charset="-122"/>
            </a:endParaRPr>
          </a:p>
          <a:p>
            <a:pPr eaLnBrk="1" hangingPunct="1">
              <a:lnSpc>
                <a:spcPct val="120000"/>
              </a:lnSpc>
              <a:buFontTx/>
              <a:buChar char="•"/>
            </a:pPr>
            <a:r>
              <a:rPr lang="zh-CN" altLang="en-US" b="1" dirty="0">
                <a:solidFill>
                  <a:schemeClr val="bg1"/>
                </a:solidFill>
                <a:latin typeface="华文中宋" pitchFamily="2" charset="-122"/>
                <a:ea typeface="华文中宋" pitchFamily="2" charset="-122"/>
              </a:rPr>
              <a:t>“</a:t>
            </a:r>
            <a:r>
              <a:rPr lang="zh-CN" altLang="en-US" b="1" dirty="0">
                <a:solidFill>
                  <a:schemeClr val="bg1"/>
                </a:solidFill>
                <a:latin typeface="Times New Roman" pitchFamily="18" charset="0"/>
                <a:ea typeface="华文中宋" pitchFamily="2" charset="-122"/>
              </a:rPr>
              <a:t>我将在我的影响范围内努力改善产出、产能之间的平衡</a:t>
            </a:r>
            <a:r>
              <a:rPr lang="zh-CN" altLang="en-US" b="1" dirty="0">
                <a:solidFill>
                  <a:schemeClr val="bg1"/>
                </a:solidFill>
                <a:latin typeface="华文中宋" pitchFamily="2" charset="-122"/>
                <a:ea typeface="华文中宋" pitchFamily="2" charset="-122"/>
              </a:rPr>
              <a:t>”</a:t>
            </a:r>
            <a:endParaRPr lang="zh-CN" altLang="en-US" b="1" dirty="0">
              <a:solidFill>
                <a:schemeClr val="bg1"/>
              </a:solidFill>
              <a:latin typeface="Times New Roman" pitchFamily="18" charset="0"/>
              <a:ea typeface="华文中宋" pitchFamily="2" charset="-122"/>
            </a:endParaRPr>
          </a:p>
          <a:p>
            <a:pPr eaLnBrk="1" hangingPunct="1">
              <a:lnSpc>
                <a:spcPct val="120000"/>
              </a:lnSpc>
              <a:buFontTx/>
              <a:buChar char="•"/>
            </a:pPr>
            <a:r>
              <a:rPr lang="zh-CN" altLang="en-US" b="1" dirty="0">
                <a:solidFill>
                  <a:schemeClr val="bg1"/>
                </a:solidFill>
                <a:latin typeface="华文中宋" pitchFamily="2" charset="-122"/>
                <a:ea typeface="华文中宋" pitchFamily="2" charset="-122"/>
              </a:rPr>
              <a:t>“</a:t>
            </a:r>
            <a:r>
              <a:rPr lang="zh-CN" altLang="en-US" b="1" dirty="0">
                <a:solidFill>
                  <a:schemeClr val="bg1"/>
                </a:solidFill>
                <a:latin typeface="Times New Roman" pitchFamily="18" charset="0"/>
                <a:ea typeface="华文中宋" pitchFamily="2" charset="-122"/>
              </a:rPr>
              <a:t>我将会更关注事情的重要性而非紧急性</a:t>
            </a:r>
            <a:r>
              <a:rPr lang="zh-CN" altLang="en-US" b="1" dirty="0">
                <a:solidFill>
                  <a:schemeClr val="bg1"/>
                </a:solidFill>
                <a:latin typeface="华文中宋" pitchFamily="2" charset="-122"/>
                <a:ea typeface="华文中宋" pitchFamily="2" charset="-122"/>
              </a:rPr>
              <a:t>”</a:t>
            </a:r>
            <a:endParaRPr lang="zh-CN" altLang="en-US" b="1" dirty="0">
              <a:solidFill>
                <a:schemeClr val="bg1"/>
              </a:solidFill>
              <a:latin typeface="Times New Roman" pitchFamily="18" charset="0"/>
              <a:ea typeface="华文中宋" pitchFamily="2" charset="-122"/>
            </a:endParaRPr>
          </a:p>
          <a:p>
            <a:pPr eaLnBrk="1" hangingPunct="1">
              <a:lnSpc>
                <a:spcPct val="120000"/>
              </a:lnSpc>
            </a:pPr>
            <a:r>
              <a:rPr lang="zh-CN" altLang="en-US" sz="2400" b="1" dirty="0">
                <a:solidFill>
                  <a:srgbClr val="FFFF00"/>
                </a:solidFill>
                <a:latin typeface="Times New Roman" pitchFamily="18" charset="0"/>
                <a:ea typeface="华文中宋" pitchFamily="2" charset="-122"/>
              </a:rPr>
              <a:t>主要流程</a:t>
            </a:r>
          </a:p>
          <a:p>
            <a:pPr eaLnBrk="1" hangingPunct="1">
              <a:lnSpc>
                <a:spcPct val="120000"/>
              </a:lnSpc>
              <a:buFontTx/>
              <a:buChar char="•"/>
            </a:pPr>
            <a:r>
              <a:rPr lang="zh-CN" altLang="en-US" b="1" dirty="0">
                <a:solidFill>
                  <a:schemeClr val="bg1"/>
                </a:solidFill>
                <a:latin typeface="Times New Roman" pitchFamily="18" charset="0"/>
                <a:ea typeface="华文中宋" pitchFamily="2" charset="-122"/>
              </a:rPr>
              <a:t>把焦点放在真正重要的事情上，勇于对不重要的事说</a:t>
            </a:r>
            <a:r>
              <a:rPr lang="zh-CN" altLang="en-US" b="1" dirty="0">
                <a:solidFill>
                  <a:schemeClr val="bg1"/>
                </a:solidFill>
                <a:latin typeface="华文中宋" pitchFamily="2" charset="-122"/>
                <a:ea typeface="华文中宋" pitchFamily="2" charset="-122"/>
              </a:rPr>
              <a:t>“</a:t>
            </a:r>
            <a:r>
              <a:rPr lang="zh-CN" altLang="en-US" b="1" dirty="0">
                <a:solidFill>
                  <a:schemeClr val="bg1"/>
                </a:solidFill>
                <a:latin typeface="Times New Roman" pitchFamily="18" charset="0"/>
                <a:ea typeface="华文中宋" pitchFamily="2" charset="-122"/>
              </a:rPr>
              <a:t>不</a:t>
            </a:r>
            <a:r>
              <a:rPr lang="zh-CN" altLang="en-US" b="1" dirty="0">
                <a:solidFill>
                  <a:schemeClr val="bg1"/>
                </a:solidFill>
                <a:latin typeface="华文中宋" pitchFamily="2" charset="-122"/>
                <a:ea typeface="华文中宋" pitchFamily="2" charset="-122"/>
              </a:rPr>
              <a:t>”</a:t>
            </a:r>
            <a:endParaRPr lang="zh-CN" altLang="en-US" b="1" dirty="0">
              <a:solidFill>
                <a:schemeClr val="bg1"/>
              </a:solidFill>
              <a:latin typeface="Times New Roman" pitchFamily="18" charset="0"/>
              <a:ea typeface="华文中宋" pitchFamily="2" charset="-122"/>
            </a:endParaRPr>
          </a:p>
          <a:p>
            <a:pPr eaLnBrk="1" hangingPunct="1">
              <a:lnSpc>
                <a:spcPct val="120000"/>
              </a:lnSpc>
              <a:buFontTx/>
              <a:buChar char="•"/>
            </a:pPr>
            <a:r>
              <a:rPr lang="zh-CN" altLang="en-US" b="1" dirty="0">
                <a:solidFill>
                  <a:schemeClr val="bg1"/>
                </a:solidFill>
                <a:latin typeface="Times New Roman" pitchFamily="18" charset="0"/>
                <a:ea typeface="华文中宋" pitchFamily="2" charset="-122"/>
              </a:rPr>
              <a:t>关注第二象限的活动</a:t>
            </a:r>
          </a:p>
          <a:p>
            <a:pPr eaLnBrk="1" hangingPunct="1">
              <a:lnSpc>
                <a:spcPct val="120000"/>
              </a:lnSpc>
              <a:buFontTx/>
              <a:buChar char="•"/>
            </a:pPr>
            <a:r>
              <a:rPr lang="zh-CN" altLang="en-US" b="1" dirty="0">
                <a:solidFill>
                  <a:schemeClr val="bg1"/>
                </a:solidFill>
                <a:latin typeface="Times New Roman" pitchFamily="18" charset="0"/>
                <a:ea typeface="华文中宋" pitchFamily="2" charset="-122"/>
              </a:rPr>
              <a:t>依照你的使命宣言、角色定位、目标及优先顺序来规划每周的时间并逐日</a:t>
            </a:r>
            <a:r>
              <a:rPr lang="zh-CN" altLang="en-US" b="1" dirty="0" smtClean="0">
                <a:solidFill>
                  <a:schemeClr val="bg1"/>
                </a:solidFill>
                <a:latin typeface="Times New Roman" pitchFamily="18" charset="0"/>
                <a:ea typeface="华文中宋" pitchFamily="2" charset="-122"/>
              </a:rPr>
              <a:t>实践</a:t>
            </a:r>
            <a:endParaRPr lang="en-US" altLang="zh-CN" b="1" dirty="0" smtClean="0">
              <a:solidFill>
                <a:schemeClr val="bg1"/>
              </a:solidFill>
              <a:latin typeface="Times New Roman" pitchFamily="18" charset="0"/>
              <a:ea typeface="华文中宋" pitchFamily="2" charset="-122"/>
            </a:endParaRPr>
          </a:p>
          <a:p>
            <a:pPr eaLnBrk="1" hangingPunct="1">
              <a:lnSpc>
                <a:spcPct val="120000"/>
              </a:lnSpc>
            </a:pPr>
            <a:r>
              <a:rPr lang="zh-CN" altLang="en-US" sz="2400" b="1" dirty="0" smtClean="0">
                <a:solidFill>
                  <a:srgbClr val="FFFF00"/>
                </a:solidFill>
                <a:latin typeface="Times New Roman" pitchFamily="18" charset="0"/>
                <a:ea typeface="华文中宋" pitchFamily="2" charset="-122"/>
              </a:rPr>
              <a:t>目标</a:t>
            </a:r>
            <a:r>
              <a:rPr lang="en-US" altLang="zh-CN" sz="2400" b="1" dirty="0" smtClean="0">
                <a:solidFill>
                  <a:srgbClr val="FFFF00"/>
                </a:solidFill>
                <a:latin typeface="Times New Roman" pitchFamily="18" charset="0"/>
                <a:ea typeface="华文中宋" pitchFamily="2" charset="-122"/>
              </a:rPr>
              <a:t>——</a:t>
            </a:r>
            <a:r>
              <a:rPr lang="zh-CN" altLang="en-US" sz="2400" b="1" dirty="0" smtClean="0">
                <a:solidFill>
                  <a:srgbClr val="FFFF00"/>
                </a:solidFill>
                <a:latin typeface="Times New Roman" pitchFamily="18" charset="0"/>
                <a:ea typeface="华文中宋" pitchFamily="2" charset="-122"/>
              </a:rPr>
              <a:t>以要事为中心的思维定式</a:t>
            </a:r>
            <a:endParaRPr lang="zh-CN" altLang="en-US" sz="2400" b="1" dirty="0">
              <a:solidFill>
                <a:srgbClr val="FFFF00"/>
              </a:solidFill>
              <a:latin typeface="Times New Roman" pitchFamily="18" charset="0"/>
              <a:ea typeface="华文中宋" pitchFamily="2" charset="-122"/>
            </a:endParaRPr>
          </a:p>
          <a:p>
            <a:pPr eaLnBrk="1" hangingPunct="1">
              <a:lnSpc>
                <a:spcPct val="120000"/>
              </a:lnSpc>
              <a:buFontTx/>
              <a:buChar char="•"/>
            </a:pPr>
            <a:endParaRPr lang="zh-CN" altLang="en-US" b="1" dirty="0">
              <a:solidFill>
                <a:schemeClr val="bg1"/>
              </a:solidFill>
              <a:latin typeface="Times New Roman" pitchFamily="18" charset="0"/>
              <a:ea typeface="华文中宋" pitchFamily="2" charset="-122"/>
            </a:endParaRPr>
          </a:p>
          <a:p>
            <a:pPr eaLnBrk="1" hangingPunct="1"/>
            <a:endParaRPr lang="zh-CN" altLang="en-US" dirty="0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19575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579978" y="577219"/>
            <a:ext cx="435888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cap="none" spc="0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人关系的本质</a:t>
            </a:r>
            <a:endParaRPr lang="zh-CN" altLang="en-US" sz="54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432079" y="1038884"/>
            <a:ext cx="6391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没有信任就谈不上友谊，没有诚实也就谈不上信任。</a:t>
            </a:r>
            <a:endParaRPr lang="zh-CN" altLang="en-US" b="1" dirty="0"/>
          </a:p>
        </p:txBody>
      </p:sp>
      <p:sp>
        <p:nvSpPr>
          <p:cNvPr id="7" name="文本框 6"/>
          <p:cNvSpPr txBox="1"/>
          <p:nvPr/>
        </p:nvSpPr>
        <p:spPr>
          <a:xfrm>
            <a:off x="681650" y="2788468"/>
            <a:ext cx="4155541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 smtClean="0">
                <a:solidFill>
                  <a:schemeClr val="accent3">
                    <a:lumMod val="75000"/>
                  </a:schemeClr>
                </a:solidFill>
              </a:rPr>
              <a:t>情感账户</a:t>
            </a:r>
            <a:endParaRPr lang="en-US" altLang="zh-CN" sz="2800" dirty="0" smtClean="0">
              <a:solidFill>
                <a:schemeClr val="accent3">
                  <a:lumMod val="75000"/>
                </a:schemeClr>
              </a:solidFill>
            </a:endParaRPr>
          </a:p>
          <a:p>
            <a:r>
              <a:rPr lang="zh-CN" altLang="en-US" sz="2800" dirty="0" smtClean="0">
                <a:solidFill>
                  <a:schemeClr val="accent3">
                    <a:lumMod val="75000"/>
                  </a:schemeClr>
                </a:solidFill>
              </a:rPr>
              <a:t>礼貌、诚实、仁慈、信用</a:t>
            </a:r>
            <a:endParaRPr lang="en-US" altLang="zh-CN" sz="2800" dirty="0" smtClean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altLang="zh-CN" sz="2800" dirty="0">
              <a:solidFill>
                <a:schemeClr val="accent3">
                  <a:lumMod val="75000"/>
                </a:schemeClr>
              </a:solidFill>
            </a:endParaRPr>
          </a:p>
          <a:p>
            <a:r>
              <a:rPr lang="zh-CN" altLang="en-US" sz="2800" dirty="0" smtClean="0">
                <a:solidFill>
                  <a:schemeClr val="accent3">
                    <a:lumMod val="75000"/>
                  </a:schemeClr>
                </a:solidFill>
              </a:rPr>
              <a:t>粗鲁、轻蔑、威逼、失信</a:t>
            </a:r>
            <a:endParaRPr lang="en-US" altLang="zh-CN" sz="2800" dirty="0" smtClean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altLang="zh-CN" sz="2800" dirty="0" smtClean="0"/>
          </a:p>
          <a:p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6228784" y="2788468"/>
            <a:ext cx="348558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accent6">
                    <a:lumMod val="50000"/>
                  </a:schemeClr>
                </a:solidFill>
              </a:rPr>
              <a:t>六种</a:t>
            </a:r>
            <a:r>
              <a:rPr lang="zh-CN" altLang="en-US" sz="2400" b="1" dirty="0" smtClean="0">
                <a:solidFill>
                  <a:schemeClr val="accent6">
                    <a:lumMod val="50000"/>
                  </a:schemeClr>
                </a:solidFill>
              </a:rPr>
              <a:t>主要的投资方式</a:t>
            </a:r>
            <a:endParaRPr lang="en-US" altLang="zh-CN" sz="2400" b="1" dirty="0" smtClean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zh-CN" altLang="en-US" sz="2400" dirty="0"/>
              <a:t>理解</a:t>
            </a:r>
            <a:r>
              <a:rPr lang="zh-CN" altLang="en-US" sz="2400" dirty="0" smtClean="0"/>
              <a:t>他人</a:t>
            </a:r>
            <a:r>
              <a:rPr lang="en-US" altLang="zh-CN" sz="2400" dirty="0" smtClean="0"/>
              <a:t>	</a:t>
            </a:r>
            <a:r>
              <a:rPr lang="zh-CN" altLang="en-US" sz="2400" dirty="0" smtClean="0"/>
              <a:t>注意小节</a:t>
            </a:r>
            <a:endParaRPr lang="en-US" altLang="zh-CN" sz="2400" dirty="0" smtClean="0"/>
          </a:p>
          <a:p>
            <a:r>
              <a:rPr lang="zh-CN" altLang="en-US" sz="2400" dirty="0"/>
              <a:t>信守</a:t>
            </a:r>
            <a:r>
              <a:rPr lang="zh-CN" altLang="en-US" sz="2400" dirty="0" smtClean="0"/>
              <a:t>承诺</a:t>
            </a:r>
            <a:r>
              <a:rPr lang="en-US" altLang="zh-CN" sz="2400" dirty="0" smtClean="0"/>
              <a:t>	</a:t>
            </a:r>
            <a:r>
              <a:rPr lang="zh-CN" altLang="en-US" sz="2400" dirty="0" smtClean="0"/>
              <a:t>明确期望</a:t>
            </a:r>
            <a:endParaRPr lang="en-US" altLang="zh-CN" sz="2400" dirty="0" smtClean="0"/>
          </a:p>
          <a:p>
            <a:r>
              <a:rPr lang="zh-CN" altLang="en-US" sz="2400" dirty="0"/>
              <a:t>正直</a:t>
            </a:r>
            <a:r>
              <a:rPr lang="zh-CN" altLang="en-US" sz="2400" dirty="0" smtClean="0"/>
              <a:t>诚信</a:t>
            </a:r>
            <a:r>
              <a:rPr lang="en-US" altLang="zh-CN" sz="2400" dirty="0" smtClean="0"/>
              <a:t>	</a:t>
            </a:r>
            <a:r>
              <a:rPr lang="zh-CN" altLang="en-US" sz="2400" dirty="0" smtClean="0"/>
              <a:t>勇于致歉</a:t>
            </a:r>
            <a:endParaRPr lang="en-US" altLang="zh-CN" sz="2400" dirty="0" smtClean="0"/>
          </a:p>
          <a:p>
            <a:pPr algn="ctr"/>
            <a:r>
              <a:rPr lang="zh-CN" altLang="en-US" sz="2400" dirty="0"/>
              <a:t>无条件</a:t>
            </a:r>
            <a:r>
              <a:rPr lang="zh-CN" altLang="en-US" sz="2400" dirty="0" smtClean="0"/>
              <a:t>的爱</a:t>
            </a:r>
            <a:endParaRPr lang="zh-CN" altLang="en-US" sz="2400" dirty="0"/>
          </a:p>
        </p:txBody>
      </p:sp>
      <p:sp>
        <p:nvSpPr>
          <p:cNvPr id="9" name="文本框 8"/>
          <p:cNvSpPr txBox="1"/>
          <p:nvPr/>
        </p:nvSpPr>
        <p:spPr>
          <a:xfrm>
            <a:off x="805758" y="5312236"/>
            <a:ext cx="101217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一对一的人际关系</a:t>
            </a:r>
            <a:r>
              <a:rPr lang="en-US" altLang="zh-CN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</a:t>
            </a:r>
            <a:r>
              <a:rPr lang="zh-CN" alt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问题的反面是契机</a:t>
            </a:r>
            <a:r>
              <a:rPr lang="en-US" altLang="zh-CN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</a:t>
            </a:r>
            <a:r>
              <a:rPr lang="zh-CN" alt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相互依赖的习惯</a:t>
            </a:r>
            <a:endParaRPr lang="zh-CN" alt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23975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448936" y="1108684"/>
            <a:ext cx="4651375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zh-CN" altLang="en-US" sz="4000" b="1" dirty="0">
                <a:latin typeface="华文中宋" pitchFamily="2" charset="-122"/>
                <a:ea typeface="华文中宋" pitchFamily="2" charset="-122"/>
              </a:rPr>
              <a:t>习惯四：双赢</a:t>
            </a:r>
            <a:r>
              <a:rPr lang="zh-CN" altLang="en-US" sz="4000" b="1" dirty="0" smtClean="0">
                <a:latin typeface="华文中宋" pitchFamily="2" charset="-122"/>
                <a:ea typeface="华文中宋" pitchFamily="2" charset="-122"/>
              </a:rPr>
              <a:t>思维</a:t>
            </a:r>
            <a:endParaRPr lang="zh-CN" altLang="en-US" sz="2400" b="1" dirty="0">
              <a:latin typeface="华文中宋" pitchFamily="2" charset="-122"/>
              <a:ea typeface="华文中宋" pitchFamily="2" charset="-122"/>
            </a:endParaRPr>
          </a:p>
        </p:txBody>
      </p:sp>
      <p:pic>
        <p:nvPicPr>
          <p:cNvPr id="5" name="Picture 3" descr="Untitled-1 cop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911" y="1932038"/>
            <a:ext cx="4979424" cy="458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AutoShape 7"/>
          <p:cNvSpPr>
            <a:spLocks noChangeArrowheads="1"/>
          </p:cNvSpPr>
          <p:nvPr/>
        </p:nvSpPr>
        <p:spPr bwMode="auto">
          <a:xfrm>
            <a:off x="7639664" y="1023020"/>
            <a:ext cx="4309448" cy="5152297"/>
          </a:xfrm>
          <a:prstGeom prst="roundRect">
            <a:avLst>
              <a:gd name="adj" fmla="val 2329"/>
            </a:avLst>
          </a:prstGeom>
          <a:solidFill>
            <a:srgbClr val="9560BB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endParaRPr lang="zh-CN" altLang="en-US">
              <a:ea typeface="宋体" charset="-122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7772399" y="2196094"/>
            <a:ext cx="4176713" cy="28623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50000"/>
              </a:lnSpc>
            </a:pPr>
            <a:r>
              <a:rPr lang="zh-CN" altLang="en-US" sz="2400" b="1" dirty="0" smtClean="0">
                <a:solidFill>
                  <a:srgbClr val="FFFF00"/>
                </a:solidFill>
                <a:latin typeface="Times New Roman" pitchFamily="18" charset="0"/>
                <a:ea typeface="华文中宋" pitchFamily="2" charset="-122"/>
              </a:rPr>
              <a:t>人际交往的六种模式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en-US" b="1" dirty="0" smtClean="0">
                <a:solidFill>
                  <a:schemeClr val="bg1"/>
                </a:solidFill>
                <a:latin typeface="Times New Roman" pitchFamily="18" charset="0"/>
                <a:ea typeface="华文中宋" pitchFamily="2" charset="-122"/>
              </a:rPr>
              <a:t>利人利己（双赢</a:t>
            </a:r>
            <a:r>
              <a:rPr lang="zh-CN" altLang="en-US" b="1" dirty="0">
                <a:solidFill>
                  <a:schemeClr val="bg1"/>
                </a:solidFill>
                <a:latin typeface="Times New Roman" pitchFamily="18" charset="0"/>
                <a:ea typeface="华文中宋" pitchFamily="2" charset="-122"/>
              </a:rPr>
              <a:t>）   两败俱伤（输</a:t>
            </a:r>
            <a:r>
              <a:rPr lang="en-US" altLang="zh-CN" b="1" dirty="0">
                <a:solidFill>
                  <a:schemeClr val="bg1"/>
                </a:solidFill>
                <a:latin typeface="Times New Roman" pitchFamily="18" charset="0"/>
                <a:ea typeface="华文中宋" pitchFamily="2" charset="-122"/>
              </a:rPr>
              <a:t>/</a:t>
            </a:r>
            <a:r>
              <a:rPr lang="zh-CN" altLang="en-US" b="1" dirty="0">
                <a:solidFill>
                  <a:schemeClr val="bg1"/>
                </a:solidFill>
                <a:latin typeface="Times New Roman" pitchFamily="18" charset="0"/>
                <a:ea typeface="华文中宋" pitchFamily="2" charset="-122"/>
              </a:rPr>
              <a:t>输</a:t>
            </a:r>
            <a:r>
              <a:rPr lang="zh-CN" altLang="en-US" b="1" dirty="0" smtClean="0">
                <a:solidFill>
                  <a:schemeClr val="bg1"/>
                </a:solidFill>
                <a:latin typeface="Times New Roman" pitchFamily="18" charset="0"/>
                <a:ea typeface="华文中宋" pitchFamily="2" charset="-122"/>
              </a:rPr>
              <a:t>）</a:t>
            </a:r>
            <a:endParaRPr lang="en-US" altLang="zh-CN" b="1" dirty="0" smtClean="0">
              <a:solidFill>
                <a:schemeClr val="bg1"/>
              </a:solidFill>
              <a:latin typeface="Times New Roman" pitchFamily="18" charset="0"/>
              <a:ea typeface="华文中宋" pitchFamily="2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b="1" dirty="0" smtClean="0">
                <a:solidFill>
                  <a:schemeClr val="bg1"/>
                </a:solidFill>
                <a:latin typeface="Times New Roman" pitchFamily="18" charset="0"/>
                <a:ea typeface="华文中宋" pitchFamily="2" charset="-122"/>
              </a:rPr>
              <a:t>损人利己（赢</a:t>
            </a:r>
            <a:r>
              <a:rPr lang="en-US" altLang="zh-CN" b="1" dirty="0" smtClean="0">
                <a:solidFill>
                  <a:schemeClr val="bg1"/>
                </a:solidFill>
                <a:latin typeface="Times New Roman" pitchFamily="18" charset="0"/>
                <a:ea typeface="华文中宋" pitchFamily="2" charset="-122"/>
              </a:rPr>
              <a:t>/</a:t>
            </a:r>
            <a:r>
              <a:rPr lang="zh-CN" altLang="en-US" b="1" dirty="0" smtClean="0">
                <a:solidFill>
                  <a:schemeClr val="bg1"/>
                </a:solidFill>
                <a:latin typeface="Times New Roman" pitchFamily="18" charset="0"/>
                <a:ea typeface="华文中宋" pitchFamily="2" charset="-122"/>
              </a:rPr>
              <a:t>输）  独善其身（赢）</a:t>
            </a:r>
            <a:endParaRPr lang="en-US" altLang="zh-CN" b="1" dirty="0" smtClean="0">
              <a:solidFill>
                <a:schemeClr val="bg1"/>
              </a:solidFill>
              <a:latin typeface="Times New Roman" pitchFamily="18" charset="0"/>
              <a:ea typeface="华文中宋" pitchFamily="2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b="1" dirty="0" smtClean="0">
                <a:solidFill>
                  <a:schemeClr val="bg1"/>
                </a:solidFill>
                <a:latin typeface="Times New Roman" pitchFamily="18" charset="0"/>
                <a:ea typeface="华文中宋" pitchFamily="2" charset="-122"/>
              </a:rPr>
              <a:t>舍己为人（输</a:t>
            </a:r>
            <a:r>
              <a:rPr lang="en-US" altLang="zh-CN" b="1" dirty="0" smtClean="0">
                <a:solidFill>
                  <a:schemeClr val="bg1"/>
                </a:solidFill>
                <a:latin typeface="Times New Roman" pitchFamily="18" charset="0"/>
                <a:ea typeface="华文中宋" pitchFamily="2" charset="-122"/>
              </a:rPr>
              <a:t>/</a:t>
            </a:r>
            <a:r>
              <a:rPr lang="zh-CN" altLang="en-US" b="1" dirty="0" smtClean="0">
                <a:solidFill>
                  <a:schemeClr val="bg1"/>
                </a:solidFill>
                <a:latin typeface="Times New Roman" pitchFamily="18" charset="0"/>
                <a:ea typeface="华文中宋" pitchFamily="2" charset="-122"/>
              </a:rPr>
              <a:t>赢）  好聚好散（无交易）</a:t>
            </a:r>
            <a:endParaRPr lang="en-US" altLang="zh-CN" b="1" dirty="0" smtClean="0">
              <a:solidFill>
                <a:schemeClr val="bg1"/>
              </a:solidFill>
              <a:latin typeface="Times New Roman" pitchFamily="18" charset="0"/>
              <a:ea typeface="华文中宋" pitchFamily="2" charset="-122"/>
            </a:endParaRPr>
          </a:p>
          <a:p>
            <a:pPr eaLnBrk="1" hangingPunct="1">
              <a:lnSpc>
                <a:spcPct val="150000"/>
              </a:lnSpc>
            </a:pPr>
            <a:endParaRPr lang="en-US" altLang="zh-CN" b="1" dirty="0">
              <a:solidFill>
                <a:schemeClr val="bg1"/>
              </a:solidFill>
              <a:latin typeface="Times New Roman" pitchFamily="18" charset="0"/>
              <a:ea typeface="华文中宋" pitchFamily="2" charset="-122"/>
            </a:endParaRPr>
          </a:p>
          <a:p>
            <a:pPr algn="ctr" eaLnBrk="1" hangingPunct="1">
              <a:lnSpc>
                <a:spcPct val="150000"/>
              </a:lnSpc>
            </a:pPr>
            <a:r>
              <a:rPr lang="zh-CN" altLang="en-US" sz="2400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Times New Roman" pitchFamily="18" charset="0"/>
                <a:ea typeface="华文中宋" pitchFamily="2" charset="-122"/>
              </a:rPr>
              <a:t>不能双赢就好聚好散</a:t>
            </a:r>
            <a:endParaRPr lang="zh-CN" altLang="en-US" sz="2400" b="1" dirty="0">
              <a:solidFill>
                <a:schemeClr val="accent2">
                  <a:lumMod val="60000"/>
                  <a:lumOff val="40000"/>
                </a:schemeClr>
              </a:solidFill>
              <a:latin typeface="Times New Roman" pitchFamily="18" charset="0"/>
              <a:ea typeface="华文中宋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77399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"/>
          <p:cNvSpPr>
            <a:spLocks noChangeArrowheads="1"/>
          </p:cNvSpPr>
          <p:nvPr/>
        </p:nvSpPr>
        <p:spPr bwMode="auto">
          <a:xfrm>
            <a:off x="6604291" y="2723713"/>
            <a:ext cx="5111750" cy="3313113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 anchor="ctr"/>
          <a:lstStyle/>
          <a:p>
            <a:pPr>
              <a:defRPr/>
            </a:pPr>
            <a:endParaRPr lang="en-US" altLang="zh-CN">
              <a:solidFill>
                <a:srgbClr val="000000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24" name="Text Box 8"/>
          <p:cNvSpPr txBox="1">
            <a:spLocks noChangeArrowheads="1"/>
          </p:cNvSpPr>
          <p:nvPr/>
        </p:nvSpPr>
        <p:spPr bwMode="auto">
          <a:xfrm>
            <a:off x="5861637" y="4093071"/>
            <a:ext cx="433387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zh-CN" altLang="en-US" sz="2000" b="1" dirty="0">
                <a:latin typeface="楷体_GB2312" pitchFamily="49" charset="-122"/>
                <a:ea typeface="楷体_GB2312" pitchFamily="49" charset="-122"/>
              </a:rPr>
              <a:t>善解人意</a:t>
            </a:r>
          </a:p>
        </p:txBody>
      </p:sp>
      <p:sp>
        <p:nvSpPr>
          <p:cNvPr id="26" name="Text Box 20"/>
          <p:cNvSpPr txBox="1">
            <a:spLocks noChangeArrowheads="1"/>
          </p:cNvSpPr>
          <p:nvPr/>
        </p:nvSpPr>
        <p:spPr bwMode="auto">
          <a:xfrm>
            <a:off x="8301096" y="6107483"/>
            <a:ext cx="137938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/>
            <a:r>
              <a:rPr lang="zh-CN" altLang="en-US" sz="2000" b="1" dirty="0" smtClean="0">
                <a:latin typeface="楷体_GB2312" pitchFamily="49" charset="-122"/>
                <a:ea typeface="楷体_GB2312" pitchFamily="49" charset="-122"/>
              </a:rPr>
              <a:t>敢作敢为</a:t>
            </a:r>
            <a:endParaRPr lang="zh-CN" altLang="en-US" sz="2000" b="1" dirty="0">
              <a:latin typeface="楷体_GB2312" pitchFamily="49" charset="-122"/>
              <a:ea typeface="楷体_GB2312" pitchFamily="49" charset="-122"/>
            </a:endParaRPr>
          </a:p>
        </p:txBody>
      </p:sp>
      <p:grpSp>
        <p:nvGrpSpPr>
          <p:cNvPr id="27" name="组合 25"/>
          <p:cNvGrpSpPr>
            <a:grpSpLocks/>
          </p:cNvGrpSpPr>
          <p:nvPr/>
        </p:nvGrpSpPr>
        <p:grpSpPr bwMode="auto">
          <a:xfrm>
            <a:off x="6747919" y="2935446"/>
            <a:ext cx="5018091" cy="2606271"/>
            <a:chOff x="4484670" y="1999887"/>
            <a:chExt cx="5018130" cy="2606280"/>
          </a:xfrm>
        </p:grpSpPr>
        <p:sp>
          <p:nvSpPr>
            <p:cNvPr id="28" name="Text Box 11"/>
            <p:cNvSpPr txBox="1">
              <a:spLocks noChangeArrowheads="1"/>
            </p:cNvSpPr>
            <p:nvPr/>
          </p:nvSpPr>
          <p:spPr bwMode="auto">
            <a:xfrm>
              <a:off x="4484670" y="2019278"/>
              <a:ext cx="1984445" cy="92333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zh-CN" altLang="en-US" sz="5400" b="1" dirty="0" smtClean="0">
                  <a:latin typeface="楷体_GB2312" pitchFamily="49" charset="-122"/>
                  <a:ea typeface="楷体_GB2312" pitchFamily="49" charset="-122"/>
                </a:rPr>
                <a:t>输</a:t>
              </a:r>
              <a:r>
                <a:rPr lang="en-US" altLang="zh-CN" sz="5400" b="1" dirty="0" smtClean="0">
                  <a:latin typeface="楷体_GB2312" pitchFamily="49" charset="-122"/>
                  <a:ea typeface="楷体_GB2312" pitchFamily="49" charset="-122"/>
                </a:rPr>
                <a:t>/</a:t>
              </a:r>
              <a:r>
                <a:rPr lang="zh-CN" altLang="en-US" sz="5400" b="1" dirty="0" smtClean="0">
                  <a:latin typeface="楷体_GB2312" pitchFamily="49" charset="-122"/>
                  <a:ea typeface="楷体_GB2312" pitchFamily="49" charset="-122"/>
                </a:rPr>
                <a:t>赢</a:t>
              </a:r>
              <a:endParaRPr lang="zh-CN" altLang="en-US" sz="5400" b="1" dirty="0">
                <a:solidFill>
                  <a:srgbClr val="9C5BCD"/>
                </a:solidFill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29" name="Text Box 14"/>
            <p:cNvSpPr txBox="1">
              <a:spLocks noChangeArrowheads="1"/>
            </p:cNvSpPr>
            <p:nvPr/>
          </p:nvSpPr>
          <p:spPr bwMode="auto">
            <a:xfrm>
              <a:off x="7008885" y="1999887"/>
              <a:ext cx="2016125" cy="9233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zh-CN" altLang="en-US" sz="5400" b="1" dirty="0">
                  <a:latin typeface="楷体_GB2312" pitchFamily="49" charset="-122"/>
                  <a:ea typeface="楷体_GB2312" pitchFamily="49" charset="-122"/>
                </a:rPr>
                <a:t>双赢</a:t>
              </a:r>
            </a:p>
          </p:txBody>
        </p:sp>
        <p:sp>
          <p:nvSpPr>
            <p:cNvPr id="30" name="Text Box 13"/>
            <p:cNvSpPr txBox="1">
              <a:spLocks noChangeArrowheads="1"/>
            </p:cNvSpPr>
            <p:nvPr/>
          </p:nvSpPr>
          <p:spPr bwMode="auto">
            <a:xfrm>
              <a:off x="4489457" y="3682834"/>
              <a:ext cx="2232025" cy="9233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zh-CN" altLang="en-US" sz="5400" b="1" dirty="0">
                  <a:latin typeface="楷体_GB2312" pitchFamily="49" charset="-122"/>
                  <a:ea typeface="楷体_GB2312" pitchFamily="49" charset="-122"/>
                </a:rPr>
                <a:t>输</a:t>
              </a:r>
              <a:r>
                <a:rPr lang="en-US" altLang="zh-CN" sz="5400" b="1" dirty="0">
                  <a:latin typeface="楷体_GB2312" pitchFamily="49" charset="-122"/>
                  <a:ea typeface="楷体_GB2312" pitchFamily="49" charset="-122"/>
                </a:rPr>
                <a:t>/</a:t>
              </a:r>
              <a:r>
                <a:rPr lang="zh-CN" altLang="en-US" sz="5400" b="1" dirty="0">
                  <a:latin typeface="楷体_GB2312" pitchFamily="49" charset="-122"/>
                  <a:ea typeface="楷体_GB2312" pitchFamily="49" charset="-122"/>
                </a:rPr>
                <a:t>输</a:t>
              </a:r>
            </a:p>
          </p:txBody>
        </p:sp>
        <p:sp>
          <p:nvSpPr>
            <p:cNvPr id="31" name="Text Box 12"/>
            <p:cNvSpPr txBox="1">
              <a:spLocks noChangeArrowheads="1"/>
            </p:cNvSpPr>
            <p:nvPr/>
          </p:nvSpPr>
          <p:spPr bwMode="auto">
            <a:xfrm>
              <a:off x="6684964" y="3682834"/>
              <a:ext cx="2817836" cy="9233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zh-CN" altLang="en-US" sz="5400" b="1" dirty="0">
                  <a:latin typeface="楷体_GB2312" pitchFamily="49" charset="-122"/>
                  <a:ea typeface="楷体_GB2312" pitchFamily="49" charset="-122"/>
                </a:rPr>
                <a:t>赢</a:t>
              </a:r>
              <a:r>
                <a:rPr lang="en-US" altLang="zh-CN" sz="5400" b="1" dirty="0">
                  <a:latin typeface="楷体_GB2312" pitchFamily="49" charset="-122"/>
                  <a:ea typeface="楷体_GB2312" pitchFamily="49" charset="-122"/>
                </a:rPr>
                <a:t>/</a:t>
              </a:r>
              <a:r>
                <a:rPr lang="zh-CN" altLang="en-US" sz="5400" b="1" dirty="0">
                  <a:latin typeface="楷体_GB2312" pitchFamily="49" charset="-122"/>
                  <a:ea typeface="楷体_GB2312" pitchFamily="49" charset="-122"/>
                </a:rPr>
                <a:t>输</a:t>
              </a:r>
            </a:p>
          </p:txBody>
        </p:sp>
      </p:grpSp>
      <p:sp>
        <p:nvSpPr>
          <p:cNvPr id="33" name="Line 5"/>
          <p:cNvSpPr>
            <a:spLocks noChangeShapeType="1"/>
          </p:cNvSpPr>
          <p:nvPr/>
        </p:nvSpPr>
        <p:spPr bwMode="auto">
          <a:xfrm>
            <a:off x="8990787" y="2798067"/>
            <a:ext cx="0" cy="3257016"/>
          </a:xfrm>
          <a:prstGeom prst="line">
            <a:avLst/>
          </a:prstGeom>
          <a:ln>
            <a:headEnd/>
            <a:tailEnd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34" name="Line 4"/>
          <p:cNvSpPr>
            <a:spLocks noChangeShapeType="1"/>
          </p:cNvSpPr>
          <p:nvPr/>
        </p:nvSpPr>
        <p:spPr bwMode="auto">
          <a:xfrm>
            <a:off x="6747603" y="4361059"/>
            <a:ext cx="4968875" cy="0"/>
          </a:xfrm>
          <a:prstGeom prst="line">
            <a:avLst/>
          </a:prstGeom>
          <a:ln>
            <a:headEnd/>
            <a:tailEnd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45" name="AutoShape 24"/>
          <p:cNvSpPr>
            <a:spLocks noChangeArrowheads="1"/>
          </p:cNvSpPr>
          <p:nvPr/>
        </p:nvSpPr>
        <p:spPr bwMode="auto">
          <a:xfrm>
            <a:off x="1857053" y="4049293"/>
            <a:ext cx="2700337" cy="503237"/>
          </a:xfrm>
          <a:prstGeom prst="rightArrow">
            <a:avLst>
              <a:gd name="adj1" fmla="val 50000"/>
              <a:gd name="adj2" fmla="val 134148"/>
            </a:avLst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zh-CN" altLang="en-US" b="1" dirty="0">
                <a:solidFill>
                  <a:srgbClr val="080808"/>
                </a:solidFill>
                <a:latin typeface="楷体_GB2312" pitchFamily="49" charset="-122"/>
                <a:ea typeface="楷体_GB2312" pitchFamily="49" charset="-122"/>
              </a:rPr>
              <a:t>双赢</a:t>
            </a:r>
            <a:r>
              <a:rPr lang="zh-CN" altLang="en-US" b="1" dirty="0" smtClean="0">
                <a:solidFill>
                  <a:srgbClr val="080808"/>
                </a:solidFill>
                <a:latin typeface="楷体_GB2312" pitchFamily="49" charset="-122"/>
                <a:ea typeface="楷体_GB2312" pitchFamily="49" charset="-122"/>
              </a:rPr>
              <a:t>体系以及过程</a:t>
            </a:r>
            <a:endParaRPr lang="zh-CN" altLang="en-US" b="1" dirty="0">
              <a:solidFill>
                <a:srgbClr val="080808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206980" y="706260"/>
            <a:ext cx="65344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i="1" dirty="0" smtClean="0">
                <a:solidFill>
                  <a:schemeClr val="accent2">
                    <a:lumMod val="75000"/>
                  </a:schemeClr>
                </a:solidFill>
              </a:rPr>
              <a:t>双赢思维的五个要领</a:t>
            </a:r>
            <a:endParaRPr lang="zh-CN" altLang="en-US" sz="4800" i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4" name="直接箭头连接符 3"/>
          <p:cNvCxnSpPr/>
          <p:nvPr/>
        </p:nvCxnSpPr>
        <p:spPr>
          <a:xfrm flipV="1">
            <a:off x="6295024" y="3358836"/>
            <a:ext cx="0" cy="24534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箭头连接符 5"/>
          <p:cNvCxnSpPr/>
          <p:nvPr/>
        </p:nvCxnSpPr>
        <p:spPr>
          <a:xfrm flipV="1">
            <a:off x="6946877" y="6210677"/>
            <a:ext cx="4341346" cy="90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等腰三角形 6"/>
          <p:cNvSpPr/>
          <p:nvPr/>
        </p:nvSpPr>
        <p:spPr>
          <a:xfrm>
            <a:off x="941498" y="2723713"/>
            <a:ext cx="1585149" cy="1374859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双赢品德</a:t>
            </a:r>
            <a:endParaRPr lang="zh-CN" altLang="en-US" dirty="0"/>
          </a:p>
        </p:txBody>
      </p:sp>
      <p:sp>
        <p:nvSpPr>
          <p:cNvPr id="46" name="等腰三角形 45"/>
          <p:cNvSpPr/>
          <p:nvPr/>
        </p:nvSpPr>
        <p:spPr>
          <a:xfrm>
            <a:off x="2526647" y="2723712"/>
            <a:ext cx="1585149" cy="1374859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双赢关系</a:t>
            </a:r>
            <a:endParaRPr lang="zh-CN" altLang="en-US" dirty="0"/>
          </a:p>
        </p:txBody>
      </p:sp>
      <p:sp>
        <p:nvSpPr>
          <p:cNvPr id="47" name="等腰三角形 46"/>
          <p:cNvSpPr/>
          <p:nvPr/>
        </p:nvSpPr>
        <p:spPr>
          <a:xfrm>
            <a:off x="4111796" y="2739362"/>
            <a:ext cx="1585149" cy="1374859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双赢协议</a:t>
            </a:r>
            <a:endParaRPr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895875" y="4500070"/>
            <a:ext cx="1661993" cy="1067883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3200" dirty="0" smtClean="0"/>
              <a:t>诚信</a:t>
            </a:r>
            <a:endParaRPr lang="en-US" altLang="zh-CN" sz="3200" dirty="0" smtClean="0"/>
          </a:p>
          <a:p>
            <a:r>
              <a:rPr lang="zh-CN" altLang="en-US" sz="3200" dirty="0" smtClean="0"/>
              <a:t>成熟</a:t>
            </a:r>
            <a:endParaRPr lang="en-US" altLang="zh-CN" sz="3200" dirty="0" smtClean="0"/>
          </a:p>
          <a:p>
            <a:r>
              <a:rPr lang="zh-CN" altLang="en-US" sz="3200" dirty="0" smtClean="0"/>
              <a:t>知足</a:t>
            </a:r>
            <a:endParaRPr lang="zh-CN" altLang="en-US" sz="3200" dirty="0"/>
          </a:p>
        </p:txBody>
      </p:sp>
      <p:sp>
        <p:nvSpPr>
          <p:cNvPr id="12" name="文本框 11"/>
          <p:cNvSpPr txBox="1"/>
          <p:nvPr/>
        </p:nvSpPr>
        <p:spPr>
          <a:xfrm>
            <a:off x="3007652" y="4618386"/>
            <a:ext cx="677108" cy="1755253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3200" dirty="0"/>
              <a:t>情感账户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4665601" y="4618386"/>
            <a:ext cx="1015663" cy="119393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dirty="0" smtClean="0"/>
              <a:t>奖惩制度</a:t>
            </a:r>
            <a:endParaRPr lang="en-US" altLang="zh-CN" dirty="0" smtClean="0"/>
          </a:p>
          <a:p>
            <a:r>
              <a:rPr lang="zh-CN" altLang="en-US" dirty="0"/>
              <a:t>任务</a:t>
            </a:r>
            <a:r>
              <a:rPr lang="zh-CN" altLang="en-US" dirty="0" smtClean="0"/>
              <a:t>考核</a:t>
            </a:r>
            <a:endParaRPr lang="en-US" altLang="zh-CN" dirty="0" smtClean="0"/>
          </a:p>
          <a:p>
            <a:r>
              <a:rPr lang="zh-CN" altLang="en-US" dirty="0" smtClean="0"/>
              <a:t>可用资源</a:t>
            </a:r>
            <a:endParaRPr lang="en-US" altLang="zh-CN" dirty="0" smtClean="0"/>
          </a:p>
          <a:p>
            <a:r>
              <a:rPr lang="zh-CN" altLang="en-US" dirty="0"/>
              <a:t>指导</a:t>
            </a:r>
            <a:r>
              <a:rPr lang="zh-CN" altLang="en-US" dirty="0" smtClean="0"/>
              <a:t>方针</a:t>
            </a:r>
            <a:endParaRPr lang="en-US" altLang="zh-CN" dirty="0" smtClean="0"/>
          </a:p>
          <a:p>
            <a:r>
              <a:rPr lang="zh-CN" altLang="en-US" dirty="0"/>
              <a:t>预期结果</a:t>
            </a:r>
            <a:endParaRPr lang="en-US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69791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641" b="88715" l="44880" r="99360">
                        <a14:foregroundMark x1="77840" y1="24010" x2="77440" y2="20408"/>
                        <a14:foregroundMark x1="79840" y1="18607" x2="74960" y2="3361"/>
                        <a14:foregroundMark x1="74880" y1="3361" x2="56560" y2="6002"/>
                        <a14:foregroundMark x1="59280" y1="21609" x2="59280" y2="24370"/>
                        <a14:foregroundMark x1="62240" y1="33613" x2="62240" y2="33613"/>
                        <a14:foregroundMark x1="62080" y1="38295" x2="62080" y2="38295"/>
                        <a14:foregroundMark x1="54400" y1="47179" x2="54400" y2="47179"/>
                        <a14:foregroundMark x1="45760" y1="47179" x2="49920" y2="40576"/>
                        <a14:foregroundMark x1="50320" y1="40696" x2="54560" y2="36255"/>
                        <a14:foregroundMark x1="54560" y1="36255" x2="57520" y2="33253"/>
                        <a14:foregroundMark x1="57520" y1="33493" x2="57600" y2="35894"/>
                        <a14:foregroundMark x1="57600" y1="35894" x2="59360" y2="34334"/>
                        <a14:foregroundMark x1="59520" y1="34214" x2="56240" y2="31212"/>
                        <a14:foregroundMark x1="56400" y1="30852" x2="53760" y2="31212"/>
                        <a14:foregroundMark x1="53760" y1="31212" x2="54080" y2="20408"/>
                        <a14:foregroundMark x1="45600" y1="48499" x2="45840" y2="54982"/>
                        <a14:foregroundMark x1="46000" y1="55582" x2="47120" y2="62305"/>
                        <a14:foregroundMark x1="47200" y1="63025" x2="49440" y2="64706"/>
                        <a14:foregroundMark x1="49920" y1="65066" x2="51360" y2="62785"/>
                        <a14:foregroundMark x1="51360" y1="62785" x2="53920" y2="64466"/>
                        <a14:foregroundMark x1="54160" y1="64346" x2="55680" y2="59904"/>
                        <a14:foregroundMark x1="55680" y1="59904" x2="58720" y2="43818"/>
                        <a14:foregroundMark x1="57760" y1="42377" x2="57760" y2="42377"/>
                        <a14:foregroundMark x1="58000" y1="39016" x2="58000" y2="39016"/>
                        <a14:foregroundMark x1="59120" y1="37335" x2="59120" y2="37335"/>
                        <a14:foregroundMark x1="67200" y1="48139" x2="67200" y2="48139"/>
                        <a14:foregroundMark x1="69760" y1="44778" x2="69760" y2="44778"/>
                        <a14:foregroundMark x1="71040" y1="37335" x2="71040" y2="37335"/>
                        <a14:foregroundMark x1="69920" y1="61945" x2="69920" y2="61945"/>
                        <a14:foregroundMark x1="70240" y1="68067" x2="70240" y2="68067"/>
                        <a14:foregroundMark x1="73520" y1="70468" x2="73520" y2="70468"/>
                        <a14:foregroundMark x1="72640" y1="70468" x2="72640" y2="70468"/>
                        <a14:foregroundMark x1="72480" y1="70468" x2="72480" y2="70468"/>
                        <a14:foregroundMark x1="69760" y1="69388" x2="69760" y2="69388"/>
                        <a14:foregroundMark x1="69760" y1="69388" x2="69760" y2="69388"/>
                        <a14:foregroundMark x1="67920" y1="68427" x2="67920" y2="68427"/>
                        <a14:foregroundMark x1="67920" y1="68427" x2="67920" y2="68427"/>
                        <a14:foregroundMark x1="69440" y1="72149" x2="69440" y2="72149"/>
                        <a14:foregroundMark x1="69440" y1="72149" x2="69440" y2="72149"/>
                        <a14:foregroundMark x1="68320" y1="71429" x2="68320" y2="71429"/>
                        <a14:foregroundMark x1="70400" y1="73589" x2="67520" y2="69868"/>
                        <a14:foregroundMark x1="67680" y1="66507" x2="67680" y2="66507"/>
                        <a14:foregroundMark x1="67680" y1="66146" x2="67680" y2="66146"/>
                        <a14:foregroundMark x1="91120" y1="58703" x2="97040" y2="66387"/>
                        <a14:foregroundMark x1="96400" y1="65666" x2="99360" y2="71909"/>
                        <a14:foregroundMark x1="98800" y1="79952" x2="98800" y2="79952"/>
                        <a14:foregroundMark x1="98800" y1="85474" x2="98800" y2="85474"/>
                        <a14:foregroundMark x1="94640" y1="84394" x2="94640" y2="84394"/>
                        <a14:foregroundMark x1="97040" y1="88715" x2="97040" y2="88715"/>
                        <a14:backgroundMark x1="58240" y1="8163" x2="58240" y2="8163"/>
                        <a14:backgroundMark x1="82320" y1="9484" x2="82320" y2="9484"/>
                        <a14:backgroundMark x1="74480" y1="1441" x2="74480" y2="1441"/>
                        <a14:backgroundMark x1="79600" y1="23409" x2="79600" y2="23409"/>
                        <a14:backgroundMark x1="55040" y1="32893" x2="55040" y2="32893"/>
                        <a14:backgroundMark x1="54320" y1="29532" x2="54320" y2="29532"/>
                        <a14:backgroundMark x1="56560" y1="32773" x2="56560" y2="327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2852" y="427703"/>
            <a:ext cx="8549148" cy="58698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882" b="100000" l="10000" r="90000">
                        <a14:foregroundMark x1="74600" y1="26471" x2="74600" y2="26471"/>
                        <a14:foregroundMark x1="68800" y1="19281" x2="68800" y2="19281"/>
                        <a14:foregroundMark x1="66400" y1="12418" x2="66400" y2="12418"/>
                        <a14:foregroundMark x1="64400" y1="5882" x2="64400" y2="5882"/>
                        <a14:foregroundMark x1="71600" y1="22876" x2="71600" y2="22876"/>
                        <a14:foregroundMark x1="74400" y1="20261" x2="74400" y2="20261"/>
                        <a14:foregroundMark x1="76200" y1="17320" x2="76200" y2="17320"/>
                        <a14:foregroundMark x1="73200" y1="17320" x2="73200" y2="17320"/>
                        <a14:foregroundMark x1="78400" y1="32026" x2="78400" y2="32026"/>
                        <a14:foregroundMark x1="80000" y1="30065" x2="80000" y2="30065"/>
                        <a14:foregroundMark x1="80200" y1="38235" x2="80200" y2="38235"/>
                        <a14:foregroundMark x1="81800" y1="33660" x2="81800" y2="33660"/>
                        <a14:foregroundMark x1="82200" y1="24837" x2="82200" y2="24837"/>
                        <a14:foregroundMark x1="78600" y1="21569" x2="78600" y2="21569"/>
                        <a14:foregroundMark x1="70600" y1="11765" x2="70600" y2="11765"/>
                        <a14:foregroundMark x1="65400" y1="5882" x2="65400" y2="5882"/>
                        <a14:foregroundMark x1="61600" y1="8170" x2="61600" y2="8170"/>
                        <a14:foregroundMark x1="29800" y1="61765" x2="29800" y2="61765"/>
                        <a14:foregroundMark x1="27600" y1="74183" x2="27600" y2="74183"/>
                        <a14:foregroundMark x1="26000" y1="78105" x2="26000" y2="78105"/>
                        <a14:foregroundMark x1="25200" y1="84641" x2="25200" y2="84641"/>
                        <a14:foregroundMark x1="25800" y1="92157" x2="25800" y2="92157"/>
                        <a14:backgroundMark x1="20200" y1="65033" x2="20200" y2="65033"/>
                        <a14:backgroundMark x1="22000" y1="66340" x2="18000" y2="86601"/>
                        <a14:backgroundMark x1="18000" y1="87255" x2="15200" y2="99346"/>
                        <a14:backgroundMark x1="75000" y1="7516" x2="75000" y2="7516"/>
                        <a14:backgroundMark x1="79000" y1="14052" x2="79000" y2="1405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19648" y="3663131"/>
            <a:ext cx="4762500" cy="291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>
          <a:xfrm>
            <a:off x="323644" y="825599"/>
            <a:ext cx="582723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b="1" dirty="0" smtClean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成为具有双赢</a:t>
            </a:r>
            <a:r>
              <a:rPr lang="zh-CN" altLang="en-US" sz="4000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sz="4000" b="1" dirty="0" smtClean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品格的人</a:t>
            </a:r>
            <a:endParaRPr lang="zh-CN" altLang="en-US" sz="4000" b="1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595715" y="2168013"/>
            <a:ext cx="5852037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b="1" dirty="0">
                <a:latin typeface="华文中宋" pitchFamily="2" charset="-122"/>
                <a:ea typeface="华文中宋" pitchFamily="2" charset="-122"/>
              </a:rPr>
              <a:t>一个双赢思维的人有三种品格特征：正直、成熟与富足心态。这些品格特质是赢得信赖的基础。</a:t>
            </a:r>
          </a:p>
          <a:p>
            <a:pPr>
              <a:lnSpc>
                <a:spcPct val="130000"/>
              </a:lnSpc>
            </a:pPr>
            <a:endParaRPr lang="zh-CN" altLang="en-US" b="1" dirty="0">
              <a:latin typeface="华文中宋" pitchFamily="2" charset="-122"/>
              <a:ea typeface="华文中宋" pitchFamily="2" charset="-122"/>
            </a:endParaRPr>
          </a:p>
          <a:p>
            <a:pPr>
              <a:lnSpc>
                <a:spcPct val="130000"/>
              </a:lnSpc>
              <a:buFontTx/>
              <a:buChar char="•"/>
            </a:pPr>
            <a:r>
              <a:rPr lang="zh-CN" altLang="en-US" b="1" dirty="0">
                <a:latin typeface="华文中宋" pitchFamily="2" charset="-122"/>
                <a:ea typeface="华文中宋" pitchFamily="2" charset="-122"/>
              </a:rPr>
              <a:t>正直</a:t>
            </a:r>
            <a:r>
              <a:rPr lang="en-US" altLang="zh-CN" b="1" dirty="0">
                <a:latin typeface="华文中宋" pitchFamily="2" charset="-122"/>
                <a:ea typeface="华文中宋" pitchFamily="2" charset="-122"/>
              </a:rPr>
              <a:t>——</a:t>
            </a:r>
          </a:p>
          <a:p>
            <a:pPr>
              <a:lnSpc>
                <a:spcPct val="130000"/>
              </a:lnSpc>
            </a:pPr>
            <a:r>
              <a:rPr lang="zh-CN" altLang="en-US" b="1" dirty="0">
                <a:latin typeface="华文中宋" pitchFamily="2" charset="-122"/>
                <a:ea typeface="华文中宋" pitchFamily="2" charset="-122"/>
              </a:rPr>
              <a:t>正直的人忠于自己的感受、价值观与承诺</a:t>
            </a:r>
          </a:p>
          <a:p>
            <a:pPr>
              <a:lnSpc>
                <a:spcPct val="130000"/>
              </a:lnSpc>
              <a:buFontTx/>
              <a:buChar char="•"/>
            </a:pPr>
            <a:r>
              <a:rPr lang="zh-CN" altLang="en-US" b="1" dirty="0">
                <a:latin typeface="华文中宋" pitchFamily="2" charset="-122"/>
                <a:ea typeface="华文中宋" pitchFamily="2" charset="-122"/>
              </a:rPr>
              <a:t>成熟</a:t>
            </a:r>
            <a:r>
              <a:rPr lang="en-US" altLang="zh-CN" b="1" dirty="0">
                <a:latin typeface="华文中宋" pitchFamily="2" charset="-122"/>
                <a:ea typeface="华文中宋" pitchFamily="2" charset="-122"/>
              </a:rPr>
              <a:t>——</a:t>
            </a:r>
          </a:p>
          <a:p>
            <a:pPr>
              <a:lnSpc>
                <a:spcPct val="130000"/>
              </a:lnSpc>
            </a:pPr>
            <a:r>
              <a:rPr lang="zh-CN" altLang="en-US" b="1" dirty="0">
                <a:latin typeface="华文中宋" pitchFamily="2" charset="-122"/>
                <a:ea typeface="华文中宋" pitchFamily="2" charset="-122"/>
              </a:rPr>
              <a:t>成熟的人有勇气表达自己的想法与感受，用体谅的心看待他人的想法与感受。</a:t>
            </a:r>
          </a:p>
          <a:p>
            <a:pPr>
              <a:lnSpc>
                <a:spcPct val="130000"/>
              </a:lnSpc>
              <a:buFontTx/>
              <a:buChar char="•"/>
            </a:pPr>
            <a:r>
              <a:rPr lang="zh-CN" altLang="en-US" b="1" dirty="0">
                <a:latin typeface="华文中宋" pitchFamily="2" charset="-122"/>
                <a:ea typeface="华文中宋" pitchFamily="2" charset="-122"/>
              </a:rPr>
              <a:t>富足心态</a:t>
            </a:r>
            <a:r>
              <a:rPr lang="en-US" altLang="zh-CN" b="1" dirty="0">
                <a:latin typeface="华文中宋" pitchFamily="2" charset="-122"/>
                <a:ea typeface="华文中宋" pitchFamily="2" charset="-122"/>
              </a:rPr>
              <a:t>——</a:t>
            </a:r>
          </a:p>
          <a:p>
            <a:pPr>
              <a:lnSpc>
                <a:spcPct val="130000"/>
              </a:lnSpc>
            </a:pPr>
            <a:r>
              <a:rPr lang="zh-CN" altLang="en-US" b="1" dirty="0">
                <a:latin typeface="华文中宋" pitchFamily="2" charset="-122"/>
                <a:ea typeface="华文中宋" pitchFamily="2" charset="-122"/>
              </a:rPr>
              <a:t>有富足心态的人相信世间有足够的资源，人人得以分享。</a:t>
            </a:r>
          </a:p>
        </p:txBody>
      </p:sp>
    </p:spTree>
    <p:extLst>
      <p:ext uri="{BB962C8B-B14F-4D97-AF65-F5344CB8AC3E}">
        <p14:creationId xmlns:p14="http://schemas.microsoft.com/office/powerpoint/2010/main" val="2422121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/>
          <p:cNvSpPr>
            <a:spLocks noChangeArrowheads="1"/>
          </p:cNvSpPr>
          <p:nvPr/>
        </p:nvSpPr>
        <p:spPr bwMode="auto">
          <a:xfrm>
            <a:off x="298765" y="869743"/>
            <a:ext cx="11669916" cy="5840361"/>
          </a:xfrm>
          <a:prstGeom prst="roundRect">
            <a:avLst>
              <a:gd name="adj" fmla="val 5699"/>
            </a:avLst>
          </a:prstGeom>
          <a:solidFill>
            <a:srgbClr val="6E419C"/>
          </a:solidFill>
          <a:ln w="12700" algn="ctr">
            <a:solidFill>
              <a:srgbClr val="893BC3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3200" b="1" dirty="0">
                <a:solidFill>
                  <a:srgbClr val="FFFF00"/>
                </a:solidFill>
                <a:latin typeface="Times New Roman" pitchFamily="18" charset="0"/>
                <a:ea typeface="华文中宋" pitchFamily="2" charset="-122"/>
              </a:rPr>
              <a:t>基本原则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en-US" sz="2400" b="1" dirty="0">
                <a:solidFill>
                  <a:schemeClr val="bg1"/>
                </a:solidFill>
                <a:latin typeface="Times New Roman" pitchFamily="18" charset="0"/>
                <a:ea typeface="华文中宋" pitchFamily="2" charset="-122"/>
              </a:rPr>
              <a:t>有效、持久的人际关系来自互利互惠。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en-US" sz="3200" b="1" dirty="0">
                <a:solidFill>
                  <a:srgbClr val="FFFF00"/>
                </a:solidFill>
                <a:latin typeface="Times New Roman" pitchFamily="18" charset="0"/>
                <a:ea typeface="华文中宋" pitchFamily="2" charset="-122"/>
              </a:rPr>
              <a:t>主要思维</a:t>
            </a:r>
          </a:p>
          <a:p>
            <a:pPr eaLnBrk="1" hangingPunct="1">
              <a:lnSpc>
                <a:spcPct val="150000"/>
              </a:lnSpc>
              <a:buFontTx/>
              <a:buChar char="•"/>
            </a:pPr>
            <a:r>
              <a:rPr lang="zh-CN" altLang="en-US" sz="2400" b="1" dirty="0">
                <a:solidFill>
                  <a:schemeClr val="bg1"/>
                </a:solidFill>
                <a:latin typeface="Times New Roman" pitchFamily="18" charset="0"/>
                <a:ea typeface="华文中宋" pitchFamily="2" charset="-122"/>
              </a:rPr>
              <a:t>我不仅为自己也为别人谋福利</a:t>
            </a:r>
          </a:p>
          <a:p>
            <a:pPr eaLnBrk="1" hangingPunct="1">
              <a:lnSpc>
                <a:spcPct val="150000"/>
              </a:lnSpc>
              <a:buFontTx/>
              <a:buChar char="•"/>
            </a:pPr>
            <a:r>
              <a:rPr lang="zh-CN" altLang="en-US" sz="2400" b="1" dirty="0">
                <a:solidFill>
                  <a:schemeClr val="bg1"/>
                </a:solidFill>
                <a:latin typeface="Times New Roman" pitchFamily="18" charset="0"/>
                <a:ea typeface="华文中宋" pitchFamily="2" charset="-122"/>
              </a:rPr>
              <a:t>我通过互赖合作，而不是独立竞争来加强人际关系。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en-US" sz="3200" b="1" dirty="0">
                <a:solidFill>
                  <a:srgbClr val="FFFF00"/>
                </a:solidFill>
                <a:latin typeface="Times New Roman" pitchFamily="18" charset="0"/>
                <a:ea typeface="华文中宋" pitchFamily="2" charset="-122"/>
              </a:rPr>
              <a:t>主要流程</a:t>
            </a:r>
          </a:p>
          <a:p>
            <a:pPr eaLnBrk="1" hangingPunct="1">
              <a:lnSpc>
                <a:spcPct val="150000"/>
              </a:lnSpc>
              <a:buFontTx/>
              <a:buChar char="•"/>
            </a:pPr>
            <a:r>
              <a:rPr lang="zh-CN" altLang="en-US" sz="2400" b="1" dirty="0">
                <a:solidFill>
                  <a:schemeClr val="bg1"/>
                </a:solidFill>
                <a:latin typeface="Times New Roman" pitchFamily="18" charset="0"/>
                <a:ea typeface="华文中宋" pitchFamily="2" charset="-122"/>
              </a:rPr>
              <a:t>在勇气与体谅之间实现平衡，以寻求共同利益</a:t>
            </a:r>
          </a:p>
          <a:p>
            <a:pPr eaLnBrk="1" hangingPunct="1">
              <a:lnSpc>
                <a:spcPct val="150000"/>
              </a:lnSpc>
              <a:buFontTx/>
              <a:buChar char="•"/>
            </a:pPr>
            <a:r>
              <a:rPr lang="zh-CN" altLang="en-US" sz="2400" b="1" dirty="0">
                <a:solidFill>
                  <a:schemeClr val="bg1"/>
                </a:solidFill>
                <a:latin typeface="Times New Roman" pitchFamily="18" charset="0"/>
                <a:ea typeface="华文中宋" pitchFamily="2" charset="-122"/>
              </a:rPr>
              <a:t>尽管过去互有输赢，我们仍应坚持寻求双赢的解决方法。</a:t>
            </a:r>
          </a:p>
          <a:p>
            <a:pPr eaLnBrk="1" hangingPunct="1">
              <a:lnSpc>
                <a:spcPct val="120000"/>
              </a:lnSpc>
              <a:buFontTx/>
              <a:buChar char="•"/>
            </a:pPr>
            <a:endParaRPr lang="zh-CN" altLang="en-US" b="1" dirty="0">
              <a:solidFill>
                <a:schemeClr val="bg1"/>
              </a:solidFill>
              <a:latin typeface="Times New Roman" pitchFamily="18" charset="0"/>
              <a:ea typeface="华文中宋" pitchFamily="2" charset="-122"/>
            </a:endParaRPr>
          </a:p>
          <a:p>
            <a:pPr eaLnBrk="1" hangingPunct="1"/>
            <a:endParaRPr lang="zh-CN" altLang="en-US" dirty="0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82354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平行四边形 6"/>
          <p:cNvSpPr/>
          <p:nvPr/>
        </p:nvSpPr>
        <p:spPr>
          <a:xfrm>
            <a:off x="0" y="345688"/>
            <a:ext cx="7190509" cy="6512312"/>
          </a:xfrm>
          <a:prstGeom prst="parallelogram">
            <a:avLst/>
          </a:prstGeom>
          <a:solidFill>
            <a:srgbClr val="793C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0" name="平行四边形 9"/>
          <p:cNvSpPr/>
          <p:nvPr/>
        </p:nvSpPr>
        <p:spPr>
          <a:xfrm>
            <a:off x="7190509" y="4468772"/>
            <a:ext cx="398342" cy="570386"/>
          </a:xfrm>
          <a:prstGeom prst="parallelogram">
            <a:avLst/>
          </a:prstGeom>
          <a:solidFill>
            <a:srgbClr val="7E37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1" name="平行四边形 10"/>
          <p:cNvSpPr/>
          <p:nvPr/>
        </p:nvSpPr>
        <p:spPr>
          <a:xfrm>
            <a:off x="7190509" y="2079545"/>
            <a:ext cx="398342" cy="570386"/>
          </a:xfrm>
          <a:prstGeom prst="parallelogram">
            <a:avLst/>
          </a:prstGeom>
          <a:solidFill>
            <a:srgbClr val="9C5B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2" name="Rectangle 4"/>
          <p:cNvSpPr>
            <a:spLocks noChangeArrowheads="1"/>
          </p:cNvSpPr>
          <p:nvPr/>
        </p:nvSpPr>
        <p:spPr bwMode="auto">
          <a:xfrm>
            <a:off x="7734638" y="2241744"/>
            <a:ext cx="4651375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zh-CN" sz="4000" b="1" dirty="0">
                <a:latin typeface="华文中宋" pitchFamily="2" charset="-122"/>
                <a:ea typeface="华文中宋" pitchFamily="2" charset="-122"/>
              </a:rPr>
              <a:t>H5</a:t>
            </a:r>
            <a:r>
              <a:rPr lang="zh-CN" altLang="en-US" sz="4000" b="1" dirty="0">
                <a:latin typeface="华文中宋" pitchFamily="2" charset="-122"/>
                <a:ea typeface="华文中宋" pitchFamily="2" charset="-122"/>
              </a:rPr>
              <a:t>：无需</a:t>
            </a:r>
            <a:r>
              <a:rPr lang="en-US" altLang="zh-CN" sz="4000" b="1" dirty="0">
                <a:latin typeface="华文中宋" pitchFamily="2" charset="-122"/>
                <a:ea typeface="华文中宋" pitchFamily="2" charset="-122"/>
              </a:rPr>
              <a:t>FLASH</a:t>
            </a:r>
            <a:r>
              <a:rPr lang="zh-CN" altLang="en-US" sz="4000" b="1" dirty="0">
                <a:latin typeface="华文中宋" pitchFamily="2" charset="-122"/>
                <a:ea typeface="华文中宋" pitchFamily="2" charset="-122"/>
              </a:rPr>
              <a:t>插件就能玩的</a:t>
            </a:r>
            <a:r>
              <a:rPr lang="zh-CN" altLang="en-US" sz="4000" b="1" dirty="0" smtClean="0">
                <a:latin typeface="华文中宋" pitchFamily="2" charset="-122"/>
                <a:ea typeface="华文中宋" pitchFamily="2" charset="-122"/>
              </a:rPr>
              <a:t>游戏</a:t>
            </a:r>
            <a:endParaRPr lang="zh-CN" altLang="en-US" sz="4000" b="1" dirty="0">
              <a:latin typeface="华文中宋" pitchFamily="2" charset="-122"/>
              <a:ea typeface="华文中宋" pitchFamily="2" charset="-122"/>
            </a:endParaRPr>
          </a:p>
        </p:txBody>
      </p:sp>
      <p:sp>
        <p:nvSpPr>
          <p:cNvPr id="13" name="Rectangle 4"/>
          <p:cNvSpPr>
            <a:spLocks noChangeArrowheads="1"/>
          </p:cNvSpPr>
          <p:nvPr/>
        </p:nvSpPr>
        <p:spPr bwMode="auto">
          <a:xfrm>
            <a:off x="7734639" y="4034685"/>
            <a:ext cx="4651375" cy="2554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zh-CN" sz="4000" b="1" dirty="0" smtClean="0">
              <a:latin typeface="华文中宋" pitchFamily="2" charset="-122"/>
              <a:ea typeface="华文中宋" pitchFamily="2" charset="-122"/>
            </a:endParaRPr>
          </a:p>
          <a:p>
            <a:r>
              <a:rPr lang="en-US" altLang="zh-CN" sz="4000" b="1" dirty="0" smtClean="0">
                <a:latin typeface="华文中宋" pitchFamily="2" charset="-122"/>
                <a:ea typeface="华文中宋" pitchFamily="2" charset="-122"/>
              </a:rPr>
              <a:t>FLASH</a:t>
            </a:r>
            <a:r>
              <a:rPr lang="zh-CN" altLang="en-US" sz="4000" b="1" dirty="0">
                <a:latin typeface="华文中宋" pitchFamily="2" charset="-122"/>
                <a:ea typeface="华文中宋" pitchFamily="2" charset="-122"/>
              </a:rPr>
              <a:t>：需要</a:t>
            </a:r>
            <a:r>
              <a:rPr lang="en-US" altLang="zh-CN" sz="4000" b="1" dirty="0">
                <a:latin typeface="华文中宋" pitchFamily="2" charset="-122"/>
                <a:ea typeface="华文中宋" pitchFamily="2" charset="-122"/>
              </a:rPr>
              <a:t>FLASH</a:t>
            </a:r>
            <a:r>
              <a:rPr lang="zh-CN" altLang="en-US" sz="4000" b="1" dirty="0">
                <a:latin typeface="华文中宋" pitchFamily="2" charset="-122"/>
                <a:ea typeface="华文中宋" pitchFamily="2" charset="-122"/>
              </a:rPr>
              <a:t>插件支持的游戏。</a:t>
            </a:r>
          </a:p>
        </p:txBody>
      </p:sp>
      <p:sp>
        <p:nvSpPr>
          <p:cNvPr id="22" name="矩形 21"/>
          <p:cNvSpPr>
            <a:spLocks noChangeArrowheads="1"/>
          </p:cNvSpPr>
          <p:nvPr/>
        </p:nvSpPr>
        <p:spPr bwMode="auto">
          <a:xfrm>
            <a:off x="1638619" y="548973"/>
            <a:ext cx="3300904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zh-CN" altLang="en-US" sz="5400" b="1" dirty="0" smtClean="0">
                <a:solidFill>
                  <a:srgbClr val="FFFF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网页游戏</a:t>
            </a:r>
            <a:r>
              <a:rPr lang="en-US" altLang="zh-CN" sz="5400" b="1" dirty="0" smtClean="0">
                <a:solidFill>
                  <a:srgbClr val="FFFF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?</a:t>
            </a:r>
            <a:endParaRPr lang="en-US" altLang="zh-CN" sz="5400" b="1" dirty="0">
              <a:solidFill>
                <a:srgbClr val="FFFF00"/>
              </a:solidFill>
              <a:latin typeface="Times New Roman" pitchFamily="18" charset="0"/>
              <a:ea typeface="华文中宋" pitchFamily="2" charset="-122"/>
              <a:cs typeface="Times New Roman" pitchFamily="18" charset="0"/>
            </a:endParaRPr>
          </a:p>
          <a:p>
            <a:pPr algn="l" eaLnBrk="1" hangingPunct="1"/>
            <a:endParaRPr lang="en-US" altLang="zh-CN" sz="3000" b="1" dirty="0">
              <a:solidFill>
                <a:srgbClr val="FFFF00"/>
              </a:solidFill>
              <a:latin typeface="Times New Roman" pitchFamily="18" charset="0"/>
              <a:ea typeface="华文中宋" pitchFamily="2" charset="-122"/>
              <a:cs typeface="Times New Roman" pitchFamily="18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570989" y="2364738"/>
            <a:ext cx="370220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H5</a:t>
            </a:r>
          </a:p>
          <a:p>
            <a:pPr algn="ctr"/>
            <a:r>
              <a:rPr lang="zh-CN" altLang="en-US" sz="54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与</a:t>
            </a:r>
            <a:endParaRPr lang="en-US" altLang="zh-CN" sz="5400" dirty="0" smtClean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pPr algn="ctr"/>
            <a:r>
              <a:rPr lang="en-US" altLang="zh-CN" sz="54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FLASH</a:t>
            </a:r>
          </a:p>
          <a:p>
            <a:endParaRPr lang="en-US" altLang="zh-CN" sz="4400" dirty="0" smtClean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endParaRPr lang="zh-CN" altLang="en-US" sz="2800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0842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-4.44444E-6 L -4.44444E-6 -0.4812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407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/>
          <p:cNvSpPr>
            <a:spLocks noChangeArrowheads="1"/>
          </p:cNvSpPr>
          <p:nvPr/>
        </p:nvSpPr>
        <p:spPr bwMode="auto">
          <a:xfrm>
            <a:off x="7260510" y="978385"/>
            <a:ext cx="4427536" cy="5840361"/>
          </a:xfrm>
          <a:prstGeom prst="roundRect">
            <a:avLst>
              <a:gd name="adj" fmla="val 5699"/>
            </a:avLst>
          </a:prstGeom>
          <a:solidFill>
            <a:srgbClr val="6E419C"/>
          </a:solidFill>
          <a:ln w="12700" algn="ctr">
            <a:solidFill>
              <a:srgbClr val="893BC3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zh-CN" altLang="en-US" sz="28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itchFamily="18" charset="0"/>
                <a:ea typeface="华文中宋" pitchFamily="2" charset="-122"/>
              </a:rPr>
              <a:t>手游：即手机上玩的游戏</a:t>
            </a:r>
            <a:endParaRPr lang="en-US" altLang="zh-CN" sz="2800" b="1" dirty="0" smtClean="0">
              <a:solidFill>
                <a:schemeClr val="accent1">
                  <a:lumMod val="60000"/>
                  <a:lumOff val="40000"/>
                </a:schemeClr>
              </a:solidFill>
              <a:latin typeface="Times New Roman" pitchFamily="18" charset="0"/>
              <a:ea typeface="华文中宋" pitchFamily="2" charset="-122"/>
            </a:endParaRPr>
          </a:p>
          <a:p>
            <a:pPr eaLnBrk="1" hangingPunct="1"/>
            <a:r>
              <a:rPr lang="en-US" altLang="zh-CN" b="1" dirty="0" smtClean="0">
                <a:solidFill>
                  <a:schemeClr val="bg1"/>
                </a:solidFill>
                <a:latin typeface="Times New Roman" pitchFamily="18" charset="0"/>
                <a:ea typeface="华文中宋" pitchFamily="2" charset="-122"/>
              </a:rPr>
              <a:t>H5</a:t>
            </a:r>
            <a:r>
              <a:rPr lang="zh-CN" altLang="en-US" b="1" dirty="0" smtClean="0">
                <a:solidFill>
                  <a:schemeClr val="bg1"/>
                </a:solidFill>
                <a:latin typeface="Times New Roman" pitchFamily="18" charset="0"/>
                <a:ea typeface="华文中宋" pitchFamily="2" charset="-122"/>
              </a:rPr>
              <a:t>和</a:t>
            </a:r>
            <a:r>
              <a:rPr lang="en-US" altLang="zh-CN" b="1" dirty="0" smtClean="0">
                <a:solidFill>
                  <a:schemeClr val="bg1"/>
                </a:solidFill>
                <a:latin typeface="Times New Roman" pitchFamily="18" charset="0"/>
                <a:ea typeface="华文中宋" pitchFamily="2" charset="-122"/>
              </a:rPr>
              <a:t>APP</a:t>
            </a:r>
            <a:r>
              <a:rPr lang="zh-CN" altLang="en-US" b="1" dirty="0" smtClean="0">
                <a:solidFill>
                  <a:schemeClr val="bg1"/>
                </a:solidFill>
                <a:latin typeface="Times New Roman" pitchFamily="18" charset="0"/>
                <a:ea typeface="华文中宋" pitchFamily="2" charset="-122"/>
              </a:rPr>
              <a:t>类型的手机游戏</a:t>
            </a:r>
            <a:endParaRPr lang="en-US" altLang="zh-CN" b="1" dirty="0">
              <a:solidFill>
                <a:schemeClr val="bg1"/>
              </a:solidFill>
              <a:latin typeface="Times New Roman" pitchFamily="18" charset="0"/>
              <a:ea typeface="华文中宋" pitchFamily="2" charset="-122"/>
            </a:endParaRPr>
          </a:p>
          <a:p>
            <a:pPr eaLnBrk="1" hangingPunct="1"/>
            <a:r>
              <a:rPr lang="zh-CN" altLang="en-US" sz="28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itchFamily="18" charset="0"/>
                <a:ea typeface="华文中宋" pitchFamily="2" charset="-122"/>
              </a:rPr>
              <a:t>相同</a:t>
            </a:r>
            <a:r>
              <a:rPr lang="zh-CN" altLang="en-US" sz="28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itchFamily="18" charset="0"/>
                <a:ea typeface="华文中宋" pitchFamily="2" charset="-122"/>
              </a:rPr>
              <a:t>点：</a:t>
            </a:r>
            <a:endParaRPr lang="en-US" altLang="zh-CN" sz="2800" b="1" dirty="0" smtClean="0">
              <a:solidFill>
                <a:schemeClr val="accent1">
                  <a:lumMod val="60000"/>
                  <a:lumOff val="40000"/>
                </a:schemeClr>
              </a:solidFill>
              <a:latin typeface="Times New Roman" pitchFamily="18" charset="0"/>
              <a:ea typeface="华文中宋" pitchFamily="2" charset="-122"/>
            </a:endParaRPr>
          </a:p>
          <a:p>
            <a:pPr eaLnBrk="1" hangingPunct="1"/>
            <a:r>
              <a:rPr lang="zh-CN" altLang="en-US" b="1" dirty="0" smtClean="0">
                <a:solidFill>
                  <a:schemeClr val="bg1"/>
                </a:solidFill>
                <a:latin typeface="Times New Roman" pitchFamily="18" charset="0"/>
                <a:ea typeface="华文中宋" pitchFamily="2" charset="-122"/>
              </a:rPr>
              <a:t>都是手机游戏，在手机上玩的，所以称之</a:t>
            </a:r>
            <a:endParaRPr lang="en-US" altLang="zh-CN" b="1" dirty="0" smtClean="0">
              <a:solidFill>
                <a:schemeClr val="bg1"/>
              </a:solidFill>
              <a:latin typeface="Times New Roman" pitchFamily="18" charset="0"/>
              <a:ea typeface="华文中宋" pitchFamily="2" charset="-122"/>
            </a:endParaRPr>
          </a:p>
          <a:p>
            <a:pPr eaLnBrk="1" hangingPunct="1"/>
            <a:r>
              <a:rPr lang="zh-CN" altLang="en-US" b="1" dirty="0">
                <a:solidFill>
                  <a:schemeClr val="bg1"/>
                </a:solidFill>
                <a:latin typeface="Times New Roman" pitchFamily="18" charset="0"/>
                <a:ea typeface="华文中宋" pitchFamily="2" charset="-122"/>
              </a:rPr>
              <a:t>手</a:t>
            </a:r>
            <a:r>
              <a:rPr lang="zh-CN" altLang="en-US" b="1" dirty="0" smtClean="0">
                <a:solidFill>
                  <a:schemeClr val="bg1"/>
                </a:solidFill>
                <a:latin typeface="Times New Roman" pitchFamily="18" charset="0"/>
                <a:ea typeface="华文中宋" pitchFamily="2" charset="-122"/>
              </a:rPr>
              <a:t>游</a:t>
            </a:r>
            <a:endParaRPr lang="en-US" altLang="zh-CN" b="1" dirty="0" smtClean="0">
              <a:solidFill>
                <a:schemeClr val="bg1"/>
              </a:solidFill>
              <a:latin typeface="Times New Roman" pitchFamily="18" charset="0"/>
              <a:ea typeface="华文中宋" pitchFamily="2" charset="-122"/>
            </a:endParaRPr>
          </a:p>
          <a:p>
            <a:pPr eaLnBrk="1" hangingPunct="1"/>
            <a:r>
              <a:rPr lang="zh-CN" altLang="en-US" sz="28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itchFamily="18" charset="0"/>
                <a:ea typeface="华文中宋" pitchFamily="2" charset="-122"/>
              </a:rPr>
              <a:t>不同点：</a:t>
            </a:r>
            <a:endParaRPr lang="en-US" altLang="zh-CN" sz="2800" b="1" dirty="0">
              <a:solidFill>
                <a:schemeClr val="accent1">
                  <a:lumMod val="60000"/>
                  <a:lumOff val="40000"/>
                </a:schemeClr>
              </a:solidFill>
              <a:latin typeface="Times New Roman" pitchFamily="18" charset="0"/>
              <a:ea typeface="华文中宋" pitchFamily="2" charset="-122"/>
            </a:endParaRPr>
          </a:p>
          <a:p>
            <a:pPr marL="342900" indent="-342900" eaLnBrk="1" hangingPunct="1">
              <a:buAutoNum type="arabicPeriod"/>
            </a:pPr>
            <a:r>
              <a:rPr lang="zh-CN" altLang="en-US" b="1" dirty="0" smtClean="0">
                <a:solidFill>
                  <a:schemeClr val="bg1"/>
                </a:solidFill>
                <a:latin typeface="Times New Roman" pitchFamily="18" charset="0"/>
                <a:ea typeface="华文中宋" pitchFamily="2" charset="-122"/>
              </a:rPr>
              <a:t>游戏</a:t>
            </a:r>
            <a:r>
              <a:rPr lang="zh-CN" altLang="en-US" b="1" dirty="0">
                <a:solidFill>
                  <a:schemeClr val="bg1"/>
                </a:solidFill>
                <a:latin typeface="Times New Roman" pitchFamily="18" charset="0"/>
                <a:ea typeface="华文中宋" pitchFamily="2" charset="-122"/>
              </a:rPr>
              <a:t>入口</a:t>
            </a:r>
            <a:r>
              <a:rPr lang="zh-CN" altLang="en-US" b="1" dirty="0" smtClean="0">
                <a:solidFill>
                  <a:schemeClr val="bg1"/>
                </a:solidFill>
                <a:latin typeface="Times New Roman" pitchFamily="18" charset="0"/>
                <a:ea typeface="华文中宋" pitchFamily="2" charset="-122"/>
              </a:rPr>
              <a:t>不同</a:t>
            </a:r>
            <a:endParaRPr lang="en-US" altLang="zh-CN" b="1" dirty="0" smtClean="0">
              <a:solidFill>
                <a:schemeClr val="bg1"/>
              </a:solidFill>
              <a:latin typeface="Times New Roman" pitchFamily="18" charset="0"/>
              <a:ea typeface="华文中宋" pitchFamily="2" charset="-122"/>
            </a:endParaRPr>
          </a:p>
          <a:p>
            <a:pPr marL="342900" indent="-342900" eaLnBrk="1" hangingPunct="1">
              <a:buAutoNum type="arabicPeriod"/>
            </a:pPr>
            <a:r>
              <a:rPr lang="pt-BR" altLang="zh-CN" b="1" dirty="0">
                <a:solidFill>
                  <a:schemeClr val="bg1"/>
                </a:solidFill>
                <a:latin typeface="Times New Roman" pitchFamily="18" charset="0"/>
                <a:ea typeface="华文中宋" pitchFamily="2" charset="-122"/>
              </a:rPr>
              <a:t>h5</a:t>
            </a:r>
            <a:r>
              <a:rPr lang="zh-CN" altLang="pt-BR" b="1" dirty="0">
                <a:solidFill>
                  <a:schemeClr val="bg1"/>
                </a:solidFill>
                <a:latin typeface="Times New Roman" pitchFamily="18" charset="0"/>
                <a:ea typeface="华文中宋" pitchFamily="2" charset="-122"/>
              </a:rPr>
              <a:t>手游多端</a:t>
            </a:r>
            <a:r>
              <a:rPr lang="zh-CN" altLang="pt-BR" b="1" dirty="0" smtClean="0">
                <a:solidFill>
                  <a:schemeClr val="bg1"/>
                </a:solidFill>
                <a:latin typeface="Times New Roman" pitchFamily="18" charset="0"/>
                <a:ea typeface="华文中宋" pitchFamily="2" charset="-122"/>
              </a:rPr>
              <a:t>通用</a:t>
            </a:r>
            <a:endParaRPr lang="en-US" altLang="zh-CN" b="1" dirty="0" smtClean="0">
              <a:solidFill>
                <a:schemeClr val="bg1"/>
              </a:solidFill>
              <a:latin typeface="Times New Roman" pitchFamily="18" charset="0"/>
              <a:ea typeface="华文中宋" pitchFamily="2" charset="-122"/>
            </a:endParaRPr>
          </a:p>
          <a:p>
            <a:pPr marL="342900" indent="-342900" eaLnBrk="1" hangingPunct="1">
              <a:buAutoNum type="arabicPeriod"/>
            </a:pPr>
            <a:r>
              <a:rPr lang="zh-CN" altLang="en-US" b="1" dirty="0">
                <a:solidFill>
                  <a:schemeClr val="bg1"/>
                </a:solidFill>
                <a:latin typeface="Times New Roman" pitchFamily="18" charset="0"/>
                <a:ea typeface="华文中宋" pitchFamily="2" charset="-122"/>
              </a:rPr>
              <a:t>游戏模式</a:t>
            </a:r>
            <a:r>
              <a:rPr lang="zh-CN" altLang="en-US" b="1" dirty="0" smtClean="0">
                <a:solidFill>
                  <a:schemeClr val="bg1"/>
                </a:solidFill>
                <a:latin typeface="Times New Roman" pitchFamily="18" charset="0"/>
                <a:ea typeface="华文中宋" pitchFamily="2" charset="-122"/>
              </a:rPr>
              <a:t>不同</a:t>
            </a:r>
            <a:endParaRPr lang="en-US" altLang="zh-CN" b="1" dirty="0" smtClean="0">
              <a:solidFill>
                <a:schemeClr val="bg1"/>
              </a:solidFill>
              <a:latin typeface="Times New Roman" pitchFamily="18" charset="0"/>
              <a:ea typeface="华文中宋" pitchFamily="2" charset="-122"/>
            </a:endParaRPr>
          </a:p>
          <a:p>
            <a:pPr marL="342900" indent="-342900" eaLnBrk="1" hangingPunct="1">
              <a:buAutoNum type="arabicPeriod"/>
            </a:pPr>
            <a:r>
              <a:rPr lang="zh-CN" altLang="en-US" b="1" dirty="0" smtClean="0">
                <a:solidFill>
                  <a:schemeClr val="bg1"/>
                </a:solidFill>
                <a:latin typeface="Times New Roman" pitchFamily="18" charset="0"/>
                <a:ea typeface="华文中宋" pitchFamily="2" charset="-122"/>
              </a:rPr>
              <a:t>技术限制差异</a:t>
            </a:r>
            <a:endParaRPr lang="en-US" altLang="zh-CN" b="1" dirty="0" smtClean="0">
              <a:solidFill>
                <a:schemeClr val="bg1"/>
              </a:solidFill>
              <a:latin typeface="Times New Roman" pitchFamily="18" charset="0"/>
              <a:ea typeface="华文中宋" pitchFamily="2" charset="-122"/>
            </a:endParaRPr>
          </a:p>
          <a:p>
            <a:pPr eaLnBrk="1" hangingPunct="1"/>
            <a:endParaRPr lang="en-US" altLang="zh-CN" b="1" dirty="0">
              <a:solidFill>
                <a:schemeClr val="bg1"/>
              </a:solidFill>
              <a:latin typeface="Times New Roman" pitchFamily="18" charset="0"/>
              <a:ea typeface="华文中宋" pitchFamily="2" charset="-122"/>
            </a:endParaRPr>
          </a:p>
          <a:p>
            <a:pPr eaLnBrk="1" hangingPunct="1"/>
            <a:r>
              <a:rPr lang="zh-CN" altLang="en-US" sz="28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itchFamily="18" charset="0"/>
                <a:ea typeface="华文中宋" pitchFamily="2" charset="-122"/>
              </a:rPr>
              <a:t>总结</a:t>
            </a:r>
            <a:r>
              <a:rPr lang="zh-CN" altLang="en-US" sz="28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itchFamily="18" charset="0"/>
                <a:ea typeface="华文中宋" pitchFamily="2" charset="-122"/>
              </a:rPr>
              <a:t>：</a:t>
            </a:r>
            <a:endParaRPr lang="en-US" altLang="zh-CN" sz="2800" b="1" dirty="0">
              <a:solidFill>
                <a:schemeClr val="accent1">
                  <a:lumMod val="60000"/>
                  <a:lumOff val="40000"/>
                </a:schemeClr>
              </a:solidFill>
              <a:latin typeface="Times New Roman" pitchFamily="18" charset="0"/>
              <a:ea typeface="华文中宋" pitchFamily="2" charset="-122"/>
            </a:endParaRPr>
          </a:p>
          <a:p>
            <a:pPr eaLnBrk="1" hangingPunct="1"/>
            <a:r>
              <a:rPr lang="en-US" altLang="zh-CN" b="1" dirty="0" smtClean="0">
                <a:solidFill>
                  <a:schemeClr val="bg1"/>
                </a:solidFill>
                <a:latin typeface="Times New Roman" pitchFamily="18" charset="0"/>
                <a:ea typeface="华文中宋" pitchFamily="2" charset="-122"/>
              </a:rPr>
              <a:t>app</a:t>
            </a:r>
            <a:r>
              <a:rPr lang="zh-CN" altLang="en-US" b="1" dirty="0">
                <a:solidFill>
                  <a:schemeClr val="bg1"/>
                </a:solidFill>
                <a:latin typeface="Times New Roman" pitchFamily="18" charset="0"/>
                <a:ea typeface="华文中宋" pitchFamily="2" charset="-122"/>
              </a:rPr>
              <a:t>手游适合重度游戏用户，</a:t>
            </a:r>
            <a:r>
              <a:rPr lang="en-US" altLang="zh-CN" b="1" dirty="0">
                <a:solidFill>
                  <a:schemeClr val="bg1"/>
                </a:solidFill>
                <a:latin typeface="Times New Roman" pitchFamily="18" charset="0"/>
                <a:ea typeface="华文中宋" pitchFamily="2" charset="-122"/>
              </a:rPr>
              <a:t>h5</a:t>
            </a:r>
            <a:r>
              <a:rPr lang="zh-CN" altLang="en-US" b="1" dirty="0" smtClean="0">
                <a:solidFill>
                  <a:schemeClr val="bg1"/>
                </a:solidFill>
                <a:latin typeface="Times New Roman" pitchFamily="18" charset="0"/>
                <a:ea typeface="华文中宋" pitchFamily="2" charset="-122"/>
              </a:rPr>
              <a:t>手游适合</a:t>
            </a:r>
            <a:endParaRPr lang="en-US" altLang="zh-CN" b="1" dirty="0" smtClean="0">
              <a:solidFill>
                <a:schemeClr val="bg1"/>
              </a:solidFill>
              <a:latin typeface="Times New Roman" pitchFamily="18" charset="0"/>
              <a:ea typeface="华文中宋" pitchFamily="2" charset="-122"/>
            </a:endParaRPr>
          </a:p>
          <a:p>
            <a:pPr eaLnBrk="1" hangingPunct="1"/>
            <a:r>
              <a:rPr lang="zh-CN" altLang="en-US" b="1" dirty="0" smtClean="0">
                <a:solidFill>
                  <a:schemeClr val="bg1"/>
                </a:solidFill>
                <a:latin typeface="Times New Roman" pitchFamily="18" charset="0"/>
                <a:ea typeface="华文中宋" pitchFamily="2" charset="-122"/>
              </a:rPr>
              <a:t>喜欢</a:t>
            </a:r>
            <a:r>
              <a:rPr lang="zh-CN" altLang="en-US" b="1" dirty="0">
                <a:solidFill>
                  <a:schemeClr val="bg1"/>
                </a:solidFill>
                <a:latin typeface="Times New Roman" pitchFamily="18" charset="0"/>
                <a:ea typeface="华文中宋" pitchFamily="2" charset="-122"/>
              </a:rPr>
              <a:t>休闲点的用户，适合</a:t>
            </a:r>
            <a:r>
              <a:rPr lang="zh-CN" altLang="en-US" b="1" dirty="0" smtClean="0">
                <a:solidFill>
                  <a:schemeClr val="bg1"/>
                </a:solidFill>
                <a:latin typeface="Times New Roman" pitchFamily="18" charset="0"/>
                <a:ea typeface="华文中宋" pitchFamily="2" charset="-122"/>
              </a:rPr>
              <a:t>手机和</a:t>
            </a:r>
            <a:r>
              <a:rPr lang="zh-CN" altLang="en-US" b="1" dirty="0">
                <a:solidFill>
                  <a:schemeClr val="bg1"/>
                </a:solidFill>
                <a:latin typeface="Times New Roman" pitchFamily="18" charset="0"/>
                <a:ea typeface="华文中宋" pitchFamily="2" charset="-122"/>
              </a:rPr>
              <a:t>电脑</a:t>
            </a:r>
            <a:r>
              <a:rPr lang="zh-CN" altLang="en-US" b="1" dirty="0" smtClean="0">
                <a:solidFill>
                  <a:schemeClr val="bg1"/>
                </a:solidFill>
                <a:latin typeface="Times New Roman" pitchFamily="18" charset="0"/>
                <a:ea typeface="华文中宋" pitchFamily="2" charset="-122"/>
              </a:rPr>
              <a:t>同时</a:t>
            </a:r>
            <a:endParaRPr lang="en-US" altLang="zh-CN" b="1" dirty="0" smtClean="0">
              <a:solidFill>
                <a:schemeClr val="bg1"/>
              </a:solidFill>
              <a:latin typeface="Times New Roman" pitchFamily="18" charset="0"/>
              <a:ea typeface="华文中宋" pitchFamily="2" charset="-122"/>
            </a:endParaRPr>
          </a:p>
          <a:p>
            <a:pPr eaLnBrk="1" hangingPunct="1"/>
            <a:r>
              <a:rPr lang="zh-CN" altLang="en-US" b="1" dirty="0" smtClean="0">
                <a:solidFill>
                  <a:schemeClr val="bg1"/>
                </a:solidFill>
                <a:latin typeface="Times New Roman" pitchFamily="18" charset="0"/>
                <a:ea typeface="华文中宋" pitchFamily="2" charset="-122"/>
              </a:rPr>
              <a:t>用</a:t>
            </a:r>
            <a:r>
              <a:rPr lang="zh-CN" altLang="en-US" b="1" dirty="0">
                <a:solidFill>
                  <a:schemeClr val="bg1"/>
                </a:solidFill>
                <a:latin typeface="Times New Roman" pitchFamily="18" charset="0"/>
                <a:ea typeface="华文中宋" pitchFamily="2" charset="-122"/>
              </a:rPr>
              <a:t>的用户。</a:t>
            </a:r>
            <a:endParaRPr lang="en-US" altLang="zh-CN" b="1" dirty="0" smtClean="0">
              <a:solidFill>
                <a:schemeClr val="bg1"/>
              </a:solidFill>
              <a:latin typeface="Times New Roman" pitchFamily="18" charset="0"/>
              <a:ea typeface="华文中宋" pitchFamily="2" charset="-122"/>
            </a:endParaRPr>
          </a:p>
          <a:p>
            <a:pPr eaLnBrk="1" hangingPunct="1"/>
            <a:endParaRPr lang="zh-CN" altLang="en-US" dirty="0">
              <a:ea typeface="宋体" charset="-122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375195" y="668473"/>
            <a:ext cx="5003629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zh-CN" sz="4000" b="1" dirty="0" smtClean="0">
                <a:latin typeface="华文中宋" pitchFamily="2" charset="-122"/>
                <a:ea typeface="华文中宋" pitchFamily="2" charset="-122"/>
              </a:rPr>
              <a:t>APP</a:t>
            </a:r>
            <a:r>
              <a:rPr lang="zh-CN" altLang="en-US" sz="4000" b="1" dirty="0" smtClean="0">
                <a:latin typeface="华文中宋" pitchFamily="2" charset="-122"/>
                <a:ea typeface="华文中宋" pitchFamily="2" charset="-122"/>
              </a:rPr>
              <a:t>手游与</a:t>
            </a:r>
            <a:r>
              <a:rPr lang="en-US" altLang="zh-CN" sz="4000" b="1" dirty="0" smtClean="0">
                <a:latin typeface="华文中宋" pitchFamily="2" charset="-122"/>
                <a:ea typeface="华文中宋" pitchFamily="2" charset="-122"/>
              </a:rPr>
              <a:t>H5</a:t>
            </a:r>
            <a:r>
              <a:rPr lang="zh-CN" altLang="en-US" sz="4000" b="1" dirty="0" smtClean="0">
                <a:latin typeface="华文中宋" pitchFamily="2" charset="-122"/>
                <a:ea typeface="华文中宋" pitchFamily="2" charset="-122"/>
              </a:rPr>
              <a:t>的异同</a:t>
            </a:r>
            <a:endParaRPr lang="zh-CN" altLang="en-US" sz="2400" b="1" dirty="0">
              <a:latin typeface="华文中宋" pitchFamily="2" charset="-122"/>
              <a:ea typeface="华文中宋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851" y="1376359"/>
            <a:ext cx="3041054" cy="28197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849" y="4159880"/>
            <a:ext cx="6166151" cy="24318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2905" y="1376359"/>
            <a:ext cx="3125095" cy="2783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84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i="1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市场概况</a:t>
            </a:r>
            <a:r>
              <a:rPr lang="en-US" altLang="zh-CN" i="1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——2017</a:t>
            </a:r>
            <a:r>
              <a:rPr lang="zh-CN" altLang="en-US" i="1" dirty="0" smtClean="0">
                <a:solidFill>
                  <a:schemeClr val="accent5">
                    <a:lumMod val="40000"/>
                    <a:lumOff val="60000"/>
                  </a:schemeClr>
                </a:solidFill>
              </a:rPr>
              <a:t>年，保持</a:t>
            </a:r>
            <a:r>
              <a:rPr lang="zh-CN" altLang="en-US" i="1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稳健发展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2">
                    <a:lumMod val="75000"/>
                  </a:schemeClr>
                </a:solidFill>
              </a:rPr>
              <a:t>营业收入约为</a:t>
            </a:r>
            <a:r>
              <a:rPr lang="en-US" altLang="zh-CN" dirty="0">
                <a:solidFill>
                  <a:schemeClr val="tx2">
                    <a:lumMod val="75000"/>
                  </a:schemeClr>
                </a:solidFill>
              </a:rPr>
              <a:t>2189.6 </a:t>
            </a:r>
            <a:r>
              <a:rPr lang="zh-CN" altLang="en-US" dirty="0">
                <a:solidFill>
                  <a:schemeClr val="tx2">
                    <a:lumMod val="75000"/>
                  </a:schemeClr>
                </a:solidFill>
              </a:rPr>
              <a:t>亿元，同比增长</a:t>
            </a:r>
            <a:r>
              <a:rPr lang="en-US" altLang="zh-CN" dirty="0">
                <a:solidFill>
                  <a:schemeClr val="tx2">
                    <a:lumMod val="75000"/>
                  </a:schemeClr>
                </a:solidFill>
              </a:rPr>
              <a:t>23.1%</a:t>
            </a:r>
            <a:endParaRPr lang="en-US" altLang="zh-CN" dirty="0" smtClean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zh-CN" altLang="en-US" dirty="0">
                <a:solidFill>
                  <a:schemeClr val="tx2">
                    <a:lumMod val="75000"/>
                  </a:schemeClr>
                </a:solidFill>
              </a:rPr>
              <a:t>网络游戏约为</a:t>
            </a:r>
            <a:r>
              <a:rPr lang="en-US" altLang="zh-CN" dirty="0">
                <a:solidFill>
                  <a:schemeClr val="tx2">
                    <a:lumMod val="75000"/>
                  </a:schemeClr>
                </a:solidFill>
              </a:rPr>
              <a:t>2011.0</a:t>
            </a:r>
            <a:r>
              <a:rPr lang="zh-CN" altLang="en-US" dirty="0">
                <a:solidFill>
                  <a:schemeClr val="tx2">
                    <a:lumMod val="75000"/>
                  </a:schemeClr>
                </a:solidFill>
              </a:rPr>
              <a:t>亿元，同比增长</a:t>
            </a:r>
            <a:r>
              <a:rPr lang="en-US" altLang="zh-CN" dirty="0">
                <a:solidFill>
                  <a:schemeClr val="tx2">
                    <a:lumMod val="75000"/>
                  </a:schemeClr>
                </a:solidFill>
              </a:rPr>
              <a:t>23.1%</a:t>
            </a:r>
            <a:endParaRPr lang="en-US" altLang="zh-CN" dirty="0" smtClean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zh-CN" altLang="en-US" dirty="0">
                <a:solidFill>
                  <a:schemeClr val="tx2">
                    <a:lumMod val="75000"/>
                  </a:schemeClr>
                </a:solidFill>
              </a:rPr>
              <a:t>家用</a:t>
            </a:r>
            <a:r>
              <a:rPr lang="zh-CN" altLang="en-US" dirty="0" smtClean="0">
                <a:solidFill>
                  <a:schemeClr val="tx2">
                    <a:lumMod val="75000"/>
                  </a:schemeClr>
                </a:solidFill>
              </a:rPr>
              <a:t>游戏机约</a:t>
            </a:r>
            <a:r>
              <a:rPr lang="zh-CN" altLang="en-US" dirty="0">
                <a:solidFill>
                  <a:schemeClr val="tx2">
                    <a:lumMod val="75000"/>
                  </a:schemeClr>
                </a:solidFill>
              </a:rPr>
              <a:t>为</a:t>
            </a:r>
            <a:r>
              <a:rPr lang="en-US" altLang="zh-CN" dirty="0">
                <a:solidFill>
                  <a:schemeClr val="tx2">
                    <a:lumMod val="75000"/>
                  </a:schemeClr>
                </a:solidFill>
              </a:rPr>
              <a:t>38.8 </a:t>
            </a:r>
            <a:r>
              <a:rPr lang="zh-CN" altLang="en-US" dirty="0">
                <a:solidFill>
                  <a:schemeClr val="tx2">
                    <a:lumMod val="75000"/>
                  </a:schemeClr>
                </a:solidFill>
              </a:rPr>
              <a:t>亿元，同比增长</a:t>
            </a:r>
            <a:r>
              <a:rPr lang="en-US" altLang="zh-CN" dirty="0">
                <a:solidFill>
                  <a:schemeClr val="tx2">
                    <a:lumMod val="75000"/>
                  </a:schemeClr>
                </a:solidFill>
              </a:rPr>
              <a:t>15.1%</a:t>
            </a:r>
            <a:endParaRPr lang="en-US" altLang="zh-CN" dirty="0" smtClean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zh-CN" altLang="en-US" dirty="0" smtClean="0">
                <a:solidFill>
                  <a:schemeClr val="tx2">
                    <a:lumMod val="75000"/>
                  </a:schemeClr>
                </a:solidFill>
              </a:rPr>
              <a:t>游戏游艺机约</a:t>
            </a:r>
            <a:r>
              <a:rPr lang="zh-CN" altLang="en-US" dirty="0">
                <a:solidFill>
                  <a:schemeClr val="tx2">
                    <a:lumMod val="75000"/>
                  </a:schemeClr>
                </a:solidFill>
              </a:rPr>
              <a:t>为</a:t>
            </a:r>
            <a:r>
              <a:rPr lang="en-US" altLang="zh-CN" dirty="0">
                <a:solidFill>
                  <a:schemeClr val="tx2">
                    <a:lumMod val="75000"/>
                  </a:schemeClr>
                </a:solidFill>
              </a:rPr>
              <a:t>135.8 </a:t>
            </a:r>
            <a:r>
              <a:rPr lang="zh-CN" altLang="en-US" dirty="0">
                <a:solidFill>
                  <a:schemeClr val="tx2">
                    <a:lumMod val="75000"/>
                  </a:schemeClr>
                </a:solidFill>
              </a:rPr>
              <a:t>亿元，同比增长</a:t>
            </a:r>
            <a:r>
              <a:rPr lang="en-US" altLang="zh-CN" dirty="0">
                <a:solidFill>
                  <a:schemeClr val="tx2">
                    <a:lumMod val="75000"/>
                  </a:schemeClr>
                </a:solidFill>
              </a:rPr>
              <a:t>24.7</a:t>
            </a:r>
            <a:r>
              <a:rPr lang="en-US" altLang="zh-CN" dirty="0" smtClean="0">
                <a:solidFill>
                  <a:schemeClr val="tx2">
                    <a:lumMod val="75000"/>
                  </a:schemeClr>
                </a:solidFill>
              </a:rPr>
              <a:t>%</a:t>
            </a:r>
          </a:p>
          <a:p>
            <a:r>
              <a:rPr lang="en-US" altLang="zh-CN" dirty="0">
                <a:solidFill>
                  <a:schemeClr val="tx2">
                    <a:lumMod val="75000"/>
                  </a:schemeClr>
                </a:solidFill>
              </a:rPr>
              <a:t>VR</a:t>
            </a:r>
            <a:r>
              <a:rPr lang="zh-CN" altLang="en-US" dirty="0">
                <a:solidFill>
                  <a:schemeClr val="tx2">
                    <a:lumMod val="75000"/>
                  </a:schemeClr>
                </a:solidFill>
              </a:rPr>
              <a:t>游戏收入</a:t>
            </a:r>
            <a:r>
              <a:rPr lang="en-US" altLang="zh-CN" dirty="0">
                <a:solidFill>
                  <a:schemeClr val="tx2">
                    <a:lumMod val="75000"/>
                  </a:schemeClr>
                </a:solidFill>
              </a:rPr>
              <a:t>4.0</a:t>
            </a:r>
            <a:r>
              <a:rPr lang="zh-CN" altLang="en-US" dirty="0">
                <a:solidFill>
                  <a:schemeClr val="tx2">
                    <a:lumMod val="75000"/>
                  </a:schemeClr>
                </a:solidFill>
              </a:rPr>
              <a:t>亿元，同比增长</a:t>
            </a:r>
            <a:r>
              <a:rPr lang="en-US" altLang="zh-CN" dirty="0">
                <a:solidFill>
                  <a:schemeClr val="tx2">
                    <a:lumMod val="75000"/>
                  </a:schemeClr>
                </a:solidFill>
              </a:rPr>
              <a:t>28.2%</a:t>
            </a:r>
            <a:endParaRPr lang="zh-CN" altLang="en-US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49021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672" y="810873"/>
            <a:ext cx="10940526" cy="6047127"/>
          </a:xfrm>
        </p:spPr>
      </p:pic>
    </p:spTree>
    <p:extLst>
      <p:ext uri="{BB962C8B-B14F-4D97-AF65-F5344CB8AC3E}">
        <p14:creationId xmlns:p14="http://schemas.microsoft.com/office/powerpoint/2010/main" val="8496220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中国游戏用户规模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6935" y="1690688"/>
            <a:ext cx="7575065" cy="5021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9319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00976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"/>
          <p:cNvSpPr>
            <a:spLocks noChangeArrowheads="1"/>
          </p:cNvSpPr>
          <p:nvPr/>
        </p:nvSpPr>
        <p:spPr bwMode="auto">
          <a:xfrm>
            <a:off x="738145" y="2370778"/>
            <a:ext cx="5111750" cy="3313113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 anchor="ctr"/>
          <a:lstStyle/>
          <a:p>
            <a:pPr>
              <a:defRPr/>
            </a:pPr>
            <a:endParaRPr lang="en-US" altLang="zh-CN">
              <a:solidFill>
                <a:srgbClr val="000000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22" name="Text Box 6"/>
          <p:cNvSpPr txBox="1">
            <a:spLocks noChangeArrowheads="1"/>
          </p:cNvSpPr>
          <p:nvPr/>
        </p:nvSpPr>
        <p:spPr bwMode="auto">
          <a:xfrm>
            <a:off x="1596983" y="1762919"/>
            <a:ext cx="10795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zh-CN" altLang="en-US" sz="2000" b="1">
                <a:latin typeface="楷体_GB2312" pitchFamily="49" charset="-122"/>
                <a:ea typeface="楷体_GB2312" pitchFamily="49" charset="-122"/>
              </a:rPr>
              <a:t>紧急</a:t>
            </a:r>
          </a:p>
        </p:txBody>
      </p:sp>
      <p:sp>
        <p:nvSpPr>
          <p:cNvPr id="23" name="Text Box 7"/>
          <p:cNvSpPr txBox="1">
            <a:spLocks noChangeArrowheads="1"/>
          </p:cNvSpPr>
          <p:nvPr/>
        </p:nvSpPr>
        <p:spPr bwMode="auto">
          <a:xfrm>
            <a:off x="4333833" y="1726406"/>
            <a:ext cx="10795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zh-CN" altLang="en-US" sz="2000" b="1">
                <a:latin typeface="楷体_GB2312" pitchFamily="49" charset="-122"/>
                <a:ea typeface="楷体_GB2312" pitchFamily="49" charset="-122"/>
              </a:rPr>
              <a:t>不紧急</a:t>
            </a:r>
          </a:p>
        </p:txBody>
      </p:sp>
      <p:sp>
        <p:nvSpPr>
          <p:cNvPr id="24" name="Text Box 8"/>
          <p:cNvSpPr txBox="1">
            <a:spLocks noChangeArrowheads="1"/>
          </p:cNvSpPr>
          <p:nvPr/>
        </p:nvSpPr>
        <p:spPr bwMode="auto">
          <a:xfrm>
            <a:off x="157121" y="2699544"/>
            <a:ext cx="433387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zh-CN" altLang="en-US" sz="2000" b="1" dirty="0">
                <a:latin typeface="楷体_GB2312" pitchFamily="49" charset="-122"/>
                <a:ea typeface="楷体_GB2312" pitchFamily="49" charset="-122"/>
              </a:rPr>
              <a:t>重要</a:t>
            </a:r>
          </a:p>
        </p:txBody>
      </p:sp>
      <p:sp>
        <p:nvSpPr>
          <p:cNvPr id="25" name="Text Box 9"/>
          <p:cNvSpPr txBox="1">
            <a:spLocks noChangeArrowheads="1"/>
          </p:cNvSpPr>
          <p:nvPr/>
        </p:nvSpPr>
        <p:spPr bwMode="auto">
          <a:xfrm>
            <a:off x="157121" y="4210844"/>
            <a:ext cx="433387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zh-CN" altLang="en-US" sz="2000" b="1">
                <a:latin typeface="楷体_GB2312" pitchFamily="49" charset="-122"/>
                <a:ea typeface="楷体_GB2312" pitchFamily="49" charset="-122"/>
              </a:rPr>
              <a:t>不重要</a:t>
            </a:r>
          </a:p>
        </p:txBody>
      </p:sp>
      <p:sp>
        <p:nvSpPr>
          <p:cNvPr id="26" name="Text Box 20"/>
          <p:cNvSpPr txBox="1">
            <a:spLocks noChangeArrowheads="1"/>
          </p:cNvSpPr>
          <p:nvPr/>
        </p:nvSpPr>
        <p:spPr bwMode="auto">
          <a:xfrm>
            <a:off x="251619" y="5690874"/>
            <a:ext cx="6913562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/>
            <a:r>
              <a:rPr lang="zh-CN" altLang="en-US" sz="2400" b="1" dirty="0">
                <a:latin typeface="楷体_GB2312" pitchFamily="49" charset="-122"/>
                <a:ea typeface="楷体_GB2312" pitchFamily="49" charset="-122"/>
              </a:rPr>
              <a:t>重要：代表价值观、使命和重要目标的事务。</a:t>
            </a:r>
          </a:p>
          <a:p>
            <a:pPr algn="l" eaLnBrk="1" hangingPunct="1"/>
            <a:r>
              <a:rPr lang="zh-CN" altLang="en-US" sz="2400" b="1" dirty="0">
                <a:latin typeface="楷体_GB2312" pitchFamily="49" charset="-122"/>
                <a:ea typeface="楷体_GB2312" pitchFamily="49" charset="-122"/>
              </a:rPr>
              <a:t>紧急：需要立即注意的事务。</a:t>
            </a:r>
            <a:endParaRPr lang="zh-CN" altLang="en-US" sz="2000" b="1" dirty="0">
              <a:latin typeface="楷体_GB2312" pitchFamily="49" charset="-122"/>
              <a:ea typeface="楷体_GB2312" pitchFamily="49" charset="-122"/>
            </a:endParaRPr>
          </a:p>
        </p:txBody>
      </p:sp>
      <p:grpSp>
        <p:nvGrpSpPr>
          <p:cNvPr id="27" name="组合 25"/>
          <p:cNvGrpSpPr>
            <a:grpSpLocks/>
          </p:cNvGrpSpPr>
          <p:nvPr/>
        </p:nvGrpSpPr>
        <p:grpSpPr bwMode="auto">
          <a:xfrm>
            <a:off x="1008021" y="2350294"/>
            <a:ext cx="5014480" cy="3376612"/>
            <a:chOff x="4484669" y="1785926"/>
            <a:chExt cx="5014519" cy="3376624"/>
          </a:xfrm>
        </p:grpSpPr>
        <p:sp>
          <p:nvSpPr>
            <p:cNvPr id="28" name="Text Box 11"/>
            <p:cNvSpPr txBox="1">
              <a:spLocks noChangeArrowheads="1"/>
            </p:cNvSpPr>
            <p:nvPr/>
          </p:nvSpPr>
          <p:spPr bwMode="auto">
            <a:xfrm>
              <a:off x="4484669" y="2019278"/>
              <a:ext cx="2376487" cy="11382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zh-CN" altLang="en-US" sz="1700" b="1" dirty="0">
                  <a:latin typeface="楷体_GB2312" pitchFamily="49" charset="-122"/>
                  <a:ea typeface="楷体_GB2312" pitchFamily="49" charset="-122"/>
                </a:rPr>
                <a:t>危机       </a:t>
              </a:r>
            </a:p>
            <a:p>
              <a:pPr eaLnBrk="1" hangingPunct="1"/>
              <a:r>
                <a:rPr lang="zh-CN" altLang="en-US" sz="1700" b="1" dirty="0">
                  <a:latin typeface="楷体_GB2312" pitchFamily="49" charset="-122"/>
                  <a:ea typeface="楷体_GB2312" pitchFamily="49" charset="-122"/>
                </a:rPr>
                <a:t>紧急的问题</a:t>
              </a:r>
            </a:p>
            <a:p>
              <a:pPr eaLnBrk="1" hangingPunct="1"/>
              <a:r>
                <a:rPr lang="zh-CN" altLang="en-US" sz="1700" b="1" dirty="0">
                  <a:latin typeface="楷体_GB2312" pitchFamily="49" charset="-122"/>
                  <a:ea typeface="楷体_GB2312" pitchFamily="49" charset="-122"/>
                </a:rPr>
                <a:t>有期限的项目</a:t>
              </a:r>
              <a:r>
                <a:rPr lang="en-US" altLang="zh-CN" sz="1700" b="1" dirty="0">
                  <a:latin typeface="楷体_GB2312" pitchFamily="49" charset="-122"/>
                  <a:ea typeface="楷体_GB2312" pitchFamily="49" charset="-122"/>
                </a:rPr>
                <a:t>/</a:t>
              </a:r>
              <a:r>
                <a:rPr lang="zh-CN" altLang="en-US" sz="1700" b="1" dirty="0">
                  <a:latin typeface="楷体_GB2312" pitchFamily="49" charset="-122"/>
                  <a:ea typeface="楷体_GB2312" pitchFamily="49" charset="-122"/>
                </a:rPr>
                <a:t>会议</a:t>
              </a:r>
            </a:p>
            <a:p>
              <a:pPr eaLnBrk="1" hangingPunct="1"/>
              <a:r>
                <a:rPr lang="zh-CN" altLang="en-US" sz="1700" b="1" dirty="0">
                  <a:solidFill>
                    <a:srgbClr val="9C5BCD"/>
                  </a:solidFill>
                  <a:latin typeface="楷体_GB2312" pitchFamily="49" charset="-122"/>
                  <a:ea typeface="楷体_GB2312" pitchFamily="49" charset="-122"/>
                </a:rPr>
                <a:t>生存象限</a:t>
              </a:r>
            </a:p>
          </p:txBody>
        </p:sp>
        <p:sp>
          <p:nvSpPr>
            <p:cNvPr id="29" name="Text Box 14"/>
            <p:cNvSpPr txBox="1">
              <a:spLocks noChangeArrowheads="1"/>
            </p:cNvSpPr>
            <p:nvPr/>
          </p:nvSpPr>
          <p:spPr bwMode="auto">
            <a:xfrm>
              <a:off x="7127875" y="1785926"/>
              <a:ext cx="2016125" cy="16621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zh-CN" altLang="en-US" sz="1700" b="1" dirty="0">
                  <a:latin typeface="楷体_GB2312" pitchFamily="49" charset="-122"/>
                  <a:ea typeface="楷体_GB2312" pitchFamily="49" charset="-122"/>
                </a:rPr>
                <a:t>准备</a:t>
              </a:r>
              <a:r>
                <a:rPr lang="en-US" altLang="zh-CN" sz="1700" b="1" dirty="0">
                  <a:latin typeface="楷体_GB2312" pitchFamily="49" charset="-122"/>
                  <a:ea typeface="楷体_GB2312" pitchFamily="49" charset="-122"/>
                </a:rPr>
                <a:t>/</a:t>
              </a:r>
              <a:r>
                <a:rPr lang="zh-CN" altLang="en-US" sz="1700" b="1" dirty="0">
                  <a:latin typeface="楷体_GB2312" pitchFamily="49" charset="-122"/>
                  <a:ea typeface="楷体_GB2312" pitchFamily="49" charset="-122"/>
                </a:rPr>
                <a:t>预防工作</a:t>
              </a:r>
            </a:p>
            <a:p>
              <a:pPr eaLnBrk="1" hangingPunct="1"/>
              <a:r>
                <a:rPr lang="zh-CN" altLang="en-US" sz="1700" b="1" dirty="0">
                  <a:latin typeface="楷体_GB2312" pitchFamily="49" charset="-122"/>
                  <a:ea typeface="楷体_GB2312" pitchFamily="49" charset="-122"/>
                </a:rPr>
                <a:t>日</a:t>
              </a:r>
              <a:r>
                <a:rPr lang="en-US" altLang="zh-CN" sz="1700" b="1" dirty="0">
                  <a:latin typeface="楷体_GB2312" pitchFamily="49" charset="-122"/>
                  <a:ea typeface="楷体_GB2312" pitchFamily="49" charset="-122"/>
                </a:rPr>
                <a:t>/</a:t>
              </a:r>
              <a:r>
                <a:rPr lang="zh-CN" altLang="en-US" sz="1700" b="1" dirty="0">
                  <a:latin typeface="楷体_GB2312" pitchFamily="49" charset="-122"/>
                  <a:ea typeface="楷体_GB2312" pitchFamily="49" charset="-122"/>
                </a:rPr>
                <a:t>周</a:t>
              </a:r>
              <a:r>
                <a:rPr lang="en-US" altLang="zh-CN" sz="1700" b="1" dirty="0">
                  <a:latin typeface="楷体_GB2312" pitchFamily="49" charset="-122"/>
                  <a:ea typeface="楷体_GB2312" pitchFamily="49" charset="-122"/>
                </a:rPr>
                <a:t>/</a:t>
              </a:r>
              <a:r>
                <a:rPr lang="zh-CN" altLang="en-US" sz="1700" b="1" dirty="0">
                  <a:latin typeface="楷体_GB2312" pitchFamily="49" charset="-122"/>
                  <a:ea typeface="楷体_GB2312" pitchFamily="49" charset="-122"/>
                </a:rPr>
                <a:t>月计划</a:t>
              </a:r>
            </a:p>
            <a:p>
              <a:pPr eaLnBrk="1" hangingPunct="1"/>
              <a:r>
                <a:rPr lang="zh-CN" altLang="en-US" sz="1700" b="1" dirty="0">
                  <a:latin typeface="楷体_GB2312" pitchFamily="49" charset="-122"/>
                  <a:ea typeface="楷体_GB2312" pitchFamily="49" charset="-122"/>
                </a:rPr>
                <a:t>授权</a:t>
              </a:r>
            </a:p>
            <a:p>
              <a:pPr eaLnBrk="1" hangingPunct="1"/>
              <a:r>
                <a:rPr lang="zh-CN" altLang="en-US" sz="1700" b="1" dirty="0">
                  <a:latin typeface="楷体_GB2312" pitchFamily="49" charset="-122"/>
                  <a:ea typeface="楷体_GB2312" pitchFamily="49" charset="-122"/>
                </a:rPr>
                <a:t>自我学习</a:t>
              </a:r>
            </a:p>
            <a:p>
              <a:pPr eaLnBrk="1" hangingPunct="1"/>
              <a:r>
                <a:rPr lang="zh-CN" altLang="en-US" sz="1700" b="1" dirty="0">
                  <a:latin typeface="楷体_GB2312" pitchFamily="49" charset="-122"/>
                  <a:ea typeface="楷体_GB2312" pitchFamily="49" charset="-122"/>
                </a:rPr>
                <a:t>价值观的澄清</a:t>
              </a:r>
            </a:p>
            <a:p>
              <a:pPr eaLnBrk="1" hangingPunct="1"/>
              <a:r>
                <a:rPr lang="zh-CN" altLang="en-US" sz="1700" b="1" dirty="0">
                  <a:solidFill>
                    <a:srgbClr val="9C5BCD"/>
                  </a:solidFill>
                  <a:latin typeface="楷体_GB2312" pitchFamily="49" charset="-122"/>
                  <a:ea typeface="楷体_GB2312" pitchFamily="49" charset="-122"/>
                </a:rPr>
                <a:t>效能象限</a:t>
              </a:r>
            </a:p>
          </p:txBody>
        </p:sp>
        <p:sp>
          <p:nvSpPr>
            <p:cNvPr id="30" name="Text Box 13"/>
            <p:cNvSpPr txBox="1">
              <a:spLocks noChangeArrowheads="1"/>
            </p:cNvSpPr>
            <p:nvPr/>
          </p:nvSpPr>
          <p:spPr bwMode="auto">
            <a:xfrm>
              <a:off x="4538660" y="3500438"/>
              <a:ext cx="2232025" cy="16621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zh-CN" altLang="en-US" sz="1700" b="1" dirty="0">
                  <a:latin typeface="楷体_GB2312" pitchFamily="49" charset="-122"/>
                  <a:ea typeface="楷体_GB2312" pitchFamily="49" charset="-122"/>
                </a:rPr>
                <a:t>不必要的干扰</a:t>
              </a:r>
            </a:p>
            <a:p>
              <a:pPr eaLnBrk="1" hangingPunct="1"/>
              <a:r>
                <a:rPr lang="zh-CN" altLang="en-US" sz="1700" b="1" dirty="0">
                  <a:latin typeface="楷体_GB2312" pitchFamily="49" charset="-122"/>
                  <a:ea typeface="楷体_GB2312" pitchFamily="49" charset="-122"/>
                </a:rPr>
                <a:t>不必要的报告</a:t>
              </a:r>
            </a:p>
            <a:p>
              <a:pPr eaLnBrk="1" hangingPunct="1"/>
              <a:r>
                <a:rPr lang="zh-CN" altLang="en-US" sz="1700" b="1" dirty="0">
                  <a:latin typeface="楷体_GB2312" pitchFamily="49" charset="-122"/>
                  <a:ea typeface="楷体_GB2312" pitchFamily="49" charset="-122"/>
                </a:rPr>
                <a:t>不重要的会议、</a:t>
              </a:r>
            </a:p>
            <a:p>
              <a:pPr eaLnBrk="1" hangingPunct="1"/>
              <a:r>
                <a:rPr lang="zh-CN" altLang="en-US" sz="1700" b="1" dirty="0">
                  <a:latin typeface="楷体_GB2312" pitchFamily="49" charset="-122"/>
                  <a:ea typeface="楷体_GB2312" pitchFamily="49" charset="-122"/>
                </a:rPr>
                <a:t>其他人的琐事</a:t>
              </a:r>
            </a:p>
            <a:p>
              <a:pPr eaLnBrk="1" hangingPunct="1"/>
              <a:r>
                <a:rPr lang="zh-CN" altLang="en-US" sz="1700" b="1" dirty="0">
                  <a:solidFill>
                    <a:srgbClr val="9C5BCD"/>
                  </a:solidFill>
                  <a:latin typeface="楷体_GB2312" pitchFamily="49" charset="-122"/>
                  <a:ea typeface="楷体_GB2312" pitchFamily="49" charset="-122"/>
                </a:rPr>
                <a:t>欺骗象限</a:t>
              </a:r>
            </a:p>
            <a:p>
              <a:pPr eaLnBrk="1" hangingPunct="1"/>
              <a:endParaRPr lang="zh-CN" altLang="en-US" sz="1700" b="1" dirty="0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31" name="Text Box 12"/>
            <p:cNvSpPr txBox="1">
              <a:spLocks noChangeArrowheads="1"/>
            </p:cNvSpPr>
            <p:nvPr/>
          </p:nvSpPr>
          <p:spPr bwMode="auto">
            <a:xfrm>
              <a:off x="6681352" y="3500438"/>
              <a:ext cx="2817836" cy="16619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zh-CN" altLang="en-US" sz="1700" b="1" dirty="0">
                  <a:latin typeface="楷体_GB2312" pitchFamily="49" charset="-122"/>
                  <a:ea typeface="楷体_GB2312" pitchFamily="49" charset="-122"/>
                </a:rPr>
                <a:t>杂事、忙事</a:t>
              </a:r>
            </a:p>
            <a:p>
              <a:pPr eaLnBrk="1" hangingPunct="1"/>
              <a:r>
                <a:rPr lang="zh-CN" altLang="en-US" sz="1700" b="1" dirty="0">
                  <a:latin typeface="楷体_GB2312" pitchFamily="49" charset="-122"/>
                  <a:ea typeface="楷体_GB2312" pitchFamily="49" charset="-122"/>
                </a:rPr>
                <a:t>无关的电话、垃圾邮件</a:t>
              </a:r>
            </a:p>
            <a:p>
              <a:pPr eaLnBrk="1" hangingPunct="1"/>
              <a:r>
                <a:rPr lang="zh-CN" altLang="en-US" sz="1700" b="1" dirty="0">
                  <a:latin typeface="楷体_GB2312" pitchFamily="49" charset="-122"/>
                  <a:ea typeface="楷体_GB2312" pitchFamily="49" charset="-122"/>
                </a:rPr>
                <a:t>过多看电视、上网</a:t>
              </a:r>
            </a:p>
            <a:p>
              <a:pPr eaLnBrk="1" hangingPunct="1"/>
              <a:r>
                <a:rPr lang="zh-CN" altLang="en-US" sz="1700" b="1" dirty="0">
                  <a:latin typeface="楷体_GB2312" pitchFamily="49" charset="-122"/>
                  <a:ea typeface="楷体_GB2312" pitchFamily="49" charset="-122"/>
                </a:rPr>
                <a:t>抱怨</a:t>
              </a:r>
              <a:r>
                <a:rPr lang="en-US" altLang="zh-CN" sz="1700" b="1" dirty="0">
                  <a:latin typeface="楷体_GB2312" pitchFamily="49" charset="-122"/>
                  <a:ea typeface="楷体_GB2312" pitchFamily="49" charset="-122"/>
                </a:rPr>
                <a:t>/</a:t>
              </a:r>
              <a:r>
                <a:rPr lang="zh-CN" altLang="en-US" sz="1700" b="1" dirty="0">
                  <a:latin typeface="楷体_GB2312" pitchFamily="49" charset="-122"/>
                  <a:ea typeface="楷体_GB2312" pitchFamily="49" charset="-122"/>
                </a:rPr>
                <a:t>发牢骚</a:t>
              </a:r>
              <a:r>
                <a:rPr lang="en-US" altLang="zh-CN" sz="1700" b="1" dirty="0">
                  <a:latin typeface="楷体_GB2312" pitchFamily="49" charset="-122"/>
                  <a:ea typeface="楷体_GB2312" pitchFamily="49" charset="-122"/>
                </a:rPr>
                <a:t>/</a:t>
              </a:r>
            </a:p>
            <a:p>
              <a:pPr eaLnBrk="1" hangingPunct="1"/>
              <a:r>
                <a:rPr lang="zh-CN" altLang="en-US" sz="1700" b="1" dirty="0">
                  <a:latin typeface="楷体_GB2312" pitchFamily="49" charset="-122"/>
                  <a:ea typeface="楷体_GB2312" pitchFamily="49" charset="-122"/>
                </a:rPr>
                <a:t>与工作无关的闲聊</a:t>
              </a:r>
            </a:p>
            <a:p>
              <a:pPr eaLnBrk="1" hangingPunct="1"/>
              <a:r>
                <a:rPr lang="zh-CN" altLang="en-US" sz="1700" b="1" dirty="0" smtClean="0">
                  <a:solidFill>
                    <a:srgbClr val="003300"/>
                  </a:solidFill>
                  <a:latin typeface="楷体_GB2312" pitchFamily="49" charset="-122"/>
                  <a:ea typeface="楷体_GB2312" pitchFamily="49" charset="-122"/>
                </a:rPr>
                <a:t>     </a:t>
              </a:r>
              <a:r>
                <a:rPr lang="zh-CN" altLang="en-US" sz="1700" b="1" dirty="0" smtClean="0">
                  <a:solidFill>
                    <a:srgbClr val="9C5BCD"/>
                  </a:solidFill>
                  <a:latin typeface="楷体_GB2312" pitchFamily="49" charset="-122"/>
                  <a:ea typeface="楷体_GB2312" pitchFamily="49" charset="-122"/>
                </a:rPr>
                <a:t>浪费</a:t>
              </a:r>
              <a:r>
                <a:rPr lang="zh-CN" altLang="en-US" sz="1700" b="1" dirty="0">
                  <a:solidFill>
                    <a:srgbClr val="9C5BCD"/>
                  </a:solidFill>
                  <a:latin typeface="楷体_GB2312" pitchFamily="49" charset="-122"/>
                  <a:ea typeface="楷体_GB2312" pitchFamily="49" charset="-122"/>
                </a:rPr>
                <a:t>象限</a:t>
              </a:r>
            </a:p>
          </p:txBody>
        </p:sp>
      </p:grpSp>
      <p:sp>
        <p:nvSpPr>
          <p:cNvPr id="33" name="Line 5"/>
          <p:cNvSpPr>
            <a:spLocks noChangeShapeType="1"/>
          </p:cNvSpPr>
          <p:nvPr/>
        </p:nvSpPr>
        <p:spPr bwMode="auto">
          <a:xfrm>
            <a:off x="3143235" y="2426875"/>
            <a:ext cx="0" cy="2879725"/>
          </a:xfrm>
          <a:prstGeom prst="line">
            <a:avLst/>
          </a:prstGeom>
          <a:ln>
            <a:headEnd/>
            <a:tailEnd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34" name="Line 4"/>
          <p:cNvSpPr>
            <a:spLocks noChangeShapeType="1"/>
          </p:cNvSpPr>
          <p:nvPr/>
        </p:nvSpPr>
        <p:spPr bwMode="auto">
          <a:xfrm>
            <a:off x="900051" y="3989867"/>
            <a:ext cx="4968875" cy="0"/>
          </a:xfrm>
          <a:prstGeom prst="line">
            <a:avLst/>
          </a:prstGeom>
          <a:ln>
            <a:headEnd/>
            <a:tailEnd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/>
          <a:lstStyle/>
          <a:p>
            <a:pPr>
              <a:defRPr/>
            </a:pPr>
            <a:endParaRPr lang="zh-CN" altLang="en-US"/>
          </a:p>
        </p:txBody>
      </p:sp>
      <p:grpSp>
        <p:nvGrpSpPr>
          <p:cNvPr id="35" name="组合 28"/>
          <p:cNvGrpSpPr>
            <a:grpSpLocks/>
          </p:cNvGrpSpPr>
          <p:nvPr/>
        </p:nvGrpSpPr>
        <p:grpSpPr bwMode="auto">
          <a:xfrm>
            <a:off x="7165181" y="2370778"/>
            <a:ext cx="2736850" cy="4024785"/>
            <a:chOff x="4932363" y="981075"/>
            <a:chExt cx="2736850" cy="4024785"/>
          </a:xfrm>
        </p:grpSpPr>
        <p:sp>
          <p:nvSpPr>
            <p:cNvPr id="36" name="Line 4"/>
            <p:cNvSpPr>
              <a:spLocks noChangeShapeType="1"/>
            </p:cNvSpPr>
            <p:nvPr/>
          </p:nvSpPr>
          <p:spPr bwMode="auto">
            <a:xfrm flipV="1">
              <a:off x="5148263" y="2060575"/>
              <a:ext cx="2519362" cy="0"/>
            </a:xfrm>
            <a:prstGeom prst="line">
              <a:avLst/>
            </a:prstGeom>
            <a:noFill/>
            <a:ln w="50800">
              <a:solidFill>
                <a:srgbClr val="FFFF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" name="Line 6"/>
            <p:cNvSpPr>
              <a:spLocks noChangeShapeType="1"/>
            </p:cNvSpPr>
            <p:nvPr/>
          </p:nvSpPr>
          <p:spPr bwMode="auto">
            <a:xfrm>
              <a:off x="6443663" y="981075"/>
              <a:ext cx="0" cy="2159000"/>
            </a:xfrm>
            <a:prstGeom prst="line">
              <a:avLst/>
            </a:prstGeom>
            <a:noFill/>
            <a:ln w="50800">
              <a:solidFill>
                <a:srgbClr val="FFFF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" name="Rectangle 8"/>
            <p:cNvSpPr>
              <a:spLocks noChangeArrowheads="1"/>
            </p:cNvSpPr>
            <p:nvPr/>
          </p:nvSpPr>
          <p:spPr bwMode="auto">
            <a:xfrm>
              <a:off x="5148263" y="981075"/>
              <a:ext cx="2520950" cy="2233613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>
                <a:defRPr/>
              </a:pPr>
              <a:endParaRPr lang="en-US" altLang="zh-CN">
                <a:solidFill>
                  <a:srgbClr val="000000"/>
                </a:solidFill>
                <a:latin typeface="Arial" charset="0"/>
                <a:ea typeface="宋体" pitchFamily="2" charset="-122"/>
              </a:endParaRPr>
            </a:p>
          </p:txBody>
        </p:sp>
        <p:sp>
          <p:nvSpPr>
            <p:cNvPr id="39" name="Text Box 13"/>
            <p:cNvSpPr txBox="1">
              <a:spLocks noChangeArrowheads="1"/>
            </p:cNvSpPr>
            <p:nvPr/>
          </p:nvSpPr>
          <p:spPr bwMode="auto">
            <a:xfrm>
              <a:off x="5508625" y="1412875"/>
              <a:ext cx="863600" cy="396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 altLang="zh-CN" sz="2000" b="1" dirty="0">
                  <a:latin typeface="楷体_GB2312" pitchFamily="49" charset="-122"/>
                  <a:ea typeface="楷体_GB2312" pitchFamily="49" charset="-122"/>
                </a:rPr>
                <a:t>20</a:t>
              </a:r>
              <a:r>
                <a:rPr lang="zh-CN" altLang="en-US" sz="2000" b="1" dirty="0">
                  <a:latin typeface="楷体_GB2312" pitchFamily="49" charset="-122"/>
                  <a:ea typeface="楷体_GB2312" pitchFamily="49" charset="-122"/>
                </a:rPr>
                <a:t>％</a:t>
              </a:r>
            </a:p>
          </p:txBody>
        </p:sp>
        <p:sp>
          <p:nvSpPr>
            <p:cNvPr id="40" name="Text Box 14"/>
            <p:cNvSpPr txBox="1">
              <a:spLocks noChangeArrowheads="1"/>
            </p:cNvSpPr>
            <p:nvPr/>
          </p:nvSpPr>
          <p:spPr bwMode="auto">
            <a:xfrm>
              <a:off x="6732588" y="1412875"/>
              <a:ext cx="863600" cy="396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 altLang="zh-CN" sz="2000" b="1">
                  <a:solidFill>
                    <a:srgbClr val="003300"/>
                  </a:solidFill>
                  <a:latin typeface="楷体_GB2312" pitchFamily="49" charset="-122"/>
                  <a:ea typeface="楷体_GB2312" pitchFamily="49" charset="-122"/>
                </a:rPr>
                <a:t>55</a:t>
              </a:r>
              <a:r>
                <a:rPr lang="zh-CN" altLang="en-US" sz="2000" b="1">
                  <a:solidFill>
                    <a:srgbClr val="003300"/>
                  </a:solidFill>
                  <a:latin typeface="楷体_GB2312" pitchFamily="49" charset="-122"/>
                  <a:ea typeface="楷体_GB2312" pitchFamily="49" charset="-122"/>
                </a:rPr>
                <a:t>％</a:t>
              </a:r>
            </a:p>
          </p:txBody>
        </p:sp>
        <p:sp>
          <p:nvSpPr>
            <p:cNvPr id="41" name="Text Box 15"/>
            <p:cNvSpPr txBox="1">
              <a:spLocks noChangeArrowheads="1"/>
            </p:cNvSpPr>
            <p:nvPr/>
          </p:nvSpPr>
          <p:spPr bwMode="auto">
            <a:xfrm>
              <a:off x="5435600" y="2420938"/>
              <a:ext cx="792163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 altLang="zh-CN" sz="2000" b="1" dirty="0">
                  <a:solidFill>
                    <a:srgbClr val="003300"/>
                  </a:solidFill>
                  <a:latin typeface="楷体_GB2312" pitchFamily="49" charset="-122"/>
                  <a:ea typeface="楷体_GB2312" pitchFamily="49" charset="-122"/>
                </a:rPr>
                <a:t>20</a:t>
              </a:r>
              <a:r>
                <a:rPr lang="zh-CN" altLang="en-US" sz="2000" b="1" dirty="0">
                  <a:solidFill>
                    <a:srgbClr val="003300"/>
                  </a:solidFill>
                  <a:latin typeface="楷体_GB2312" pitchFamily="49" charset="-122"/>
                  <a:ea typeface="楷体_GB2312" pitchFamily="49" charset="-122"/>
                </a:rPr>
                <a:t>％</a:t>
              </a:r>
            </a:p>
            <a:p>
              <a:pPr eaLnBrk="1" hangingPunct="1"/>
              <a:endParaRPr lang="zh-CN" altLang="en-US" sz="2000" b="1" dirty="0">
                <a:solidFill>
                  <a:srgbClr val="003300"/>
                </a:solidFill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42" name="Text Box 16"/>
            <p:cNvSpPr txBox="1">
              <a:spLocks noChangeArrowheads="1"/>
            </p:cNvSpPr>
            <p:nvPr/>
          </p:nvSpPr>
          <p:spPr bwMode="auto">
            <a:xfrm>
              <a:off x="6804025" y="2420938"/>
              <a:ext cx="792163" cy="396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 altLang="zh-CN" sz="2000" b="1">
                  <a:latin typeface="楷体_GB2312" pitchFamily="49" charset="-122"/>
                  <a:ea typeface="楷体_GB2312" pitchFamily="49" charset="-122"/>
                </a:rPr>
                <a:t>5</a:t>
              </a:r>
              <a:r>
                <a:rPr lang="zh-CN" altLang="en-US" sz="2000" b="1">
                  <a:latin typeface="楷体_GB2312" pitchFamily="49" charset="-122"/>
                  <a:ea typeface="楷体_GB2312" pitchFamily="49" charset="-122"/>
                </a:rPr>
                <a:t>％</a:t>
              </a:r>
            </a:p>
          </p:txBody>
        </p:sp>
        <p:sp>
          <p:nvSpPr>
            <p:cNvPr id="43" name="Text Box 18"/>
            <p:cNvSpPr txBox="1">
              <a:spLocks noChangeArrowheads="1"/>
            </p:cNvSpPr>
            <p:nvPr/>
          </p:nvSpPr>
          <p:spPr bwMode="auto">
            <a:xfrm>
              <a:off x="5363369" y="3374644"/>
              <a:ext cx="1728788" cy="1631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zh-CN" altLang="en-US" sz="2000" b="1" dirty="0" smtClean="0">
                  <a:latin typeface="楷体_GB2312" pitchFamily="49" charset="-122"/>
                  <a:ea typeface="楷体_GB2312" pitchFamily="49" charset="-122"/>
                </a:rPr>
                <a:t> 高效能模型</a:t>
              </a:r>
              <a:endParaRPr lang="en-US" altLang="zh-CN" sz="2000" b="1" dirty="0" smtClean="0">
                <a:latin typeface="楷体_GB2312" pitchFamily="49" charset="-122"/>
                <a:ea typeface="楷体_GB2312" pitchFamily="49" charset="-122"/>
              </a:endParaRPr>
            </a:p>
            <a:p>
              <a:pPr eaLnBrk="1" hangingPunct="1"/>
              <a:endParaRPr lang="en-US" altLang="zh-CN" sz="2000" b="1" dirty="0" smtClean="0">
                <a:latin typeface="楷体_GB2312" pitchFamily="49" charset="-122"/>
                <a:ea typeface="楷体_GB2312" pitchFamily="49" charset="-122"/>
              </a:endParaRPr>
            </a:p>
            <a:p>
              <a:pPr eaLnBrk="1" hangingPunct="1"/>
              <a:r>
                <a:rPr lang="zh-CN" altLang="en-US" sz="2000" b="1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楷体_GB2312" pitchFamily="49" charset="-122"/>
                  <a:ea typeface="楷体_GB2312" pitchFamily="49" charset="-122"/>
                </a:rPr>
                <a:t>目标：</a:t>
              </a:r>
              <a:r>
                <a:rPr lang="en-US" altLang="zh-CN" sz="2000" b="1" dirty="0" smtClean="0">
                  <a:latin typeface="楷体_GB2312" pitchFamily="49" charset="-122"/>
                  <a:ea typeface="楷体_GB2312" pitchFamily="49" charset="-122"/>
                </a:rPr>
                <a:t>20%</a:t>
              </a:r>
              <a:r>
                <a:rPr lang="zh-CN" altLang="en-US" sz="2000" b="1" dirty="0" smtClean="0">
                  <a:latin typeface="楷体_GB2312" pitchFamily="49" charset="-122"/>
                  <a:ea typeface="楷体_GB2312" pitchFamily="49" charset="-122"/>
                </a:rPr>
                <a:t>的活动取得</a:t>
              </a:r>
              <a:r>
                <a:rPr lang="en-US" altLang="zh-CN" sz="2000" b="1" dirty="0" smtClean="0">
                  <a:latin typeface="楷体_GB2312" pitchFamily="49" charset="-122"/>
                  <a:ea typeface="楷体_GB2312" pitchFamily="49" charset="-122"/>
                </a:rPr>
                <a:t>80%</a:t>
              </a:r>
              <a:r>
                <a:rPr lang="zh-CN" altLang="en-US" sz="2000" b="1" dirty="0" smtClean="0">
                  <a:latin typeface="楷体_GB2312" pitchFamily="49" charset="-122"/>
                  <a:ea typeface="楷体_GB2312" pitchFamily="49" charset="-122"/>
                </a:rPr>
                <a:t>成果</a:t>
              </a:r>
              <a:endParaRPr lang="zh-CN" altLang="en-US" sz="2000" b="1" dirty="0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44" name="Line 5"/>
            <p:cNvSpPr>
              <a:spLocks noChangeShapeType="1"/>
            </p:cNvSpPr>
            <p:nvPr/>
          </p:nvSpPr>
          <p:spPr bwMode="auto">
            <a:xfrm>
              <a:off x="6429375" y="1000125"/>
              <a:ext cx="0" cy="2159000"/>
            </a:xfrm>
            <a:prstGeom prst="line">
              <a:avLst/>
            </a:prstGeom>
            <a:ln>
              <a:headEnd/>
              <a:tailEnd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45" name="AutoShape 24"/>
            <p:cNvSpPr>
              <a:spLocks noChangeArrowheads="1"/>
            </p:cNvSpPr>
            <p:nvPr/>
          </p:nvSpPr>
          <p:spPr bwMode="auto">
            <a:xfrm>
              <a:off x="4932363" y="1773238"/>
              <a:ext cx="2700337" cy="503237"/>
            </a:xfrm>
            <a:prstGeom prst="rightArrow">
              <a:avLst>
                <a:gd name="adj1" fmla="val 50000"/>
                <a:gd name="adj2" fmla="val 134148"/>
              </a:avLst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zh-CN" altLang="en-US" b="1">
                  <a:solidFill>
                    <a:srgbClr val="080808"/>
                  </a:solidFill>
                  <a:latin typeface="楷体_GB2312" pitchFamily="49" charset="-122"/>
                  <a:ea typeface="楷体_GB2312" pitchFamily="49" charset="-122"/>
                </a:rPr>
                <a:t>工作</a:t>
              </a:r>
              <a:r>
                <a:rPr lang="en-US" altLang="zh-CN" b="1">
                  <a:solidFill>
                    <a:srgbClr val="080808"/>
                  </a:solidFill>
                  <a:latin typeface="楷体_GB2312" pitchFamily="49" charset="-122"/>
                  <a:ea typeface="楷体_GB2312" pitchFamily="49" charset="-122"/>
                </a:rPr>
                <a:t>/</a:t>
              </a:r>
              <a:r>
                <a:rPr lang="zh-CN" altLang="en-US" b="1">
                  <a:solidFill>
                    <a:srgbClr val="080808"/>
                  </a:solidFill>
                  <a:latin typeface="楷体_GB2312" pitchFamily="49" charset="-122"/>
                  <a:ea typeface="楷体_GB2312" pitchFamily="49" charset="-122"/>
                </a:rPr>
                <a:t>生活在这条线上</a:t>
              </a: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1530036" y="669956"/>
            <a:ext cx="65344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i="1" dirty="0" smtClean="0">
                <a:solidFill>
                  <a:schemeClr val="accent2">
                    <a:lumMod val="75000"/>
                  </a:schemeClr>
                </a:solidFill>
              </a:rPr>
              <a:t>别让琐事牵着鼻子走</a:t>
            </a:r>
            <a:endParaRPr lang="zh-CN" altLang="en-US" sz="4800" i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410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411127" y="606582"/>
            <a:ext cx="738664" cy="599339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3600" dirty="0" smtClean="0">
                <a:solidFill>
                  <a:schemeClr val="accent1">
                    <a:lumMod val="50000"/>
                  </a:schemeClr>
                </a:solidFill>
              </a:rPr>
              <a:t>勇于说“不”</a:t>
            </a:r>
            <a:r>
              <a:rPr lang="en-US" altLang="zh-CN" sz="3600" dirty="0" smtClean="0">
                <a:solidFill>
                  <a:schemeClr val="accent1">
                    <a:lumMod val="50000"/>
                  </a:schemeClr>
                </a:solidFill>
              </a:rPr>
              <a:t>—</a:t>
            </a:r>
            <a:endParaRPr lang="zh-CN" altLang="en-US" sz="36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929749" y="2037029"/>
            <a:ext cx="1569660" cy="434566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缺乏坚持以上原则的自制力？</a:t>
            </a:r>
            <a:endParaRPr lang="en-US" altLang="zh-CN" sz="24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无力或者不愿有条不紊地行事</a:t>
            </a:r>
            <a:r>
              <a:rPr lang="zh-CN" alt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？</a:t>
            </a:r>
            <a:endParaRPr lang="en-US" altLang="zh-CN" sz="24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无法辨别事情的重要与否？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3521489" y="1575364"/>
            <a:ext cx="32139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chemeClr val="accent1">
                    <a:lumMod val="75000"/>
                  </a:schemeClr>
                </a:solidFill>
              </a:rPr>
              <a:t>时间管理的六标准</a:t>
            </a:r>
            <a:endParaRPr lang="zh-CN" altLang="en-US" sz="24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121000" y="2127564"/>
            <a:ext cx="1292662" cy="376624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400" dirty="0" smtClean="0">
                <a:solidFill>
                  <a:schemeClr val="bg2">
                    <a:lumMod val="10000"/>
                  </a:schemeClr>
                </a:solidFill>
              </a:rPr>
              <a:t>和谐一致                  平衡功能</a:t>
            </a:r>
            <a:endParaRPr lang="en-US" altLang="zh-CN" sz="2400" dirty="0" smtClean="0">
              <a:solidFill>
                <a:schemeClr val="bg2">
                  <a:lumMod val="10000"/>
                </a:schemeClr>
              </a:solidFill>
            </a:endParaRPr>
          </a:p>
          <a:p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</a:rPr>
              <a:t>围绕</a:t>
            </a:r>
            <a:r>
              <a:rPr lang="zh-CN" altLang="en-US" sz="2400" dirty="0" smtClean="0">
                <a:solidFill>
                  <a:schemeClr val="bg2">
                    <a:lumMod val="10000"/>
                  </a:schemeClr>
                </a:solidFill>
              </a:rPr>
              <a:t>中心                  以人为本</a:t>
            </a:r>
            <a:endParaRPr lang="en-US" altLang="zh-CN" sz="2400" dirty="0" smtClean="0">
              <a:solidFill>
                <a:schemeClr val="bg2">
                  <a:lumMod val="10000"/>
                </a:schemeClr>
              </a:solidFill>
            </a:endParaRPr>
          </a:p>
          <a:p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</a:rPr>
              <a:t>灵活</a:t>
            </a:r>
            <a:r>
              <a:rPr lang="zh-CN" altLang="en-US" sz="2400" dirty="0" smtClean="0">
                <a:solidFill>
                  <a:schemeClr val="bg2">
                    <a:lumMod val="10000"/>
                  </a:schemeClr>
                </a:solidFill>
              </a:rPr>
              <a:t>变通                  便于携带</a:t>
            </a:r>
            <a:endParaRPr lang="zh-CN" altLang="en-US" sz="24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5776111" y="2127564"/>
            <a:ext cx="534154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自我管理四步骤</a:t>
            </a:r>
            <a:endParaRPr lang="en-US" altLang="zh-CN" sz="3200" dirty="0" smtClean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algn="ctr"/>
            <a:r>
              <a:rPr lang="zh-CN" alt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确认</a:t>
            </a:r>
            <a:r>
              <a:rPr lang="zh-CN" altLang="en-US" sz="2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角色   选择目标</a:t>
            </a:r>
            <a:endParaRPr lang="en-US" altLang="zh-CN" sz="280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zh-CN" alt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安排</a:t>
            </a:r>
            <a:r>
              <a:rPr lang="zh-CN" altLang="en-US" sz="2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进度  每日调整</a:t>
            </a:r>
            <a:endParaRPr lang="zh-CN" altLang="en-US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6944008" y="4445251"/>
            <a:ext cx="357611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付诸实践</a:t>
            </a:r>
            <a:r>
              <a:rPr lang="en-US" altLang="zh-CN" sz="24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---</a:t>
            </a:r>
            <a:r>
              <a:rPr lang="zh-CN" altLang="en-US" i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</a:rPr>
              <a:t>将人际关系和结果放在第一位，将时间放在第二位</a:t>
            </a:r>
            <a:endParaRPr lang="zh-CN" altLang="en-US" i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8251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2330</TotalTime>
  <Words>874</Words>
  <Application>Microsoft Office PowerPoint</Application>
  <PresentationFormat>宽屏</PresentationFormat>
  <Paragraphs>163</Paragraphs>
  <Slides>17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6" baseType="lpstr">
      <vt:lpstr>华文中宋</vt:lpstr>
      <vt:lpstr>楷体_GB2312</vt:lpstr>
      <vt:lpstr>宋体</vt:lpstr>
      <vt:lpstr>微软雅黑</vt:lpstr>
      <vt:lpstr>Arial</vt:lpstr>
      <vt:lpstr>Calibri</vt:lpstr>
      <vt:lpstr>Calibri Light</vt:lpstr>
      <vt:lpstr>Times New Roman</vt:lpstr>
      <vt:lpstr>Office 主题</vt:lpstr>
      <vt:lpstr>PowerPoint 演示文稿</vt:lpstr>
      <vt:lpstr>PowerPoint 演示文稿</vt:lpstr>
      <vt:lpstr>PowerPoint 演示文稿</vt:lpstr>
      <vt:lpstr>市场概况——2017年，保持稳健发展</vt:lpstr>
      <vt:lpstr>PowerPoint 演示文稿</vt:lpstr>
      <vt:lpstr>中国游戏用户规模</vt:lpstr>
      <vt:lpstr>PowerPoint 演示文稿</vt:lpstr>
      <vt:lpstr>PowerPoint 演示文稿</vt:lpstr>
      <vt:lpstr>PowerPoint 演示文稿</vt:lpstr>
      <vt:lpstr>授权——高效能的秘诀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7road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海贼王页游</dc:title>
  <dc:creator>roy.xu</dc:creator>
  <cp:lastModifiedBy>侯梦伟</cp:lastModifiedBy>
  <cp:revision>319</cp:revision>
  <dcterms:created xsi:type="dcterms:W3CDTF">2015-09-01T05:31:00Z</dcterms:created>
  <dcterms:modified xsi:type="dcterms:W3CDTF">2017-12-15T11:00:20Z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2052-10.1.0.5866</vt:lpwstr>
  </property>
</Properties>
</file>